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0" r:id="rId3"/>
    <p:sldId id="304" r:id="rId4"/>
    <p:sldId id="306" r:id="rId5"/>
    <p:sldId id="282" r:id="rId6"/>
    <p:sldId id="284" r:id="rId7"/>
    <p:sldId id="277" r:id="rId8"/>
    <p:sldId id="281" r:id="rId9"/>
    <p:sldId id="279" r:id="rId10"/>
    <p:sldId id="298" r:id="rId11"/>
    <p:sldId id="264" r:id="rId12"/>
    <p:sldId id="294" r:id="rId13"/>
    <p:sldId id="267" r:id="rId14"/>
    <p:sldId id="299" r:id="rId15"/>
    <p:sldId id="287" r:id="rId16"/>
    <p:sldId id="289" r:id="rId17"/>
    <p:sldId id="291" r:id="rId18"/>
    <p:sldId id="285" r:id="rId19"/>
    <p:sldId id="297" r:id="rId20"/>
    <p:sldId id="302" r:id="rId21"/>
    <p:sldId id="296" r:id="rId22"/>
    <p:sldId id="295" r:id="rId23"/>
    <p:sldId id="257" r:id="rId24"/>
    <p:sldId id="258" r:id="rId25"/>
    <p:sldId id="259" r:id="rId26"/>
    <p:sldId id="260" r:id="rId27"/>
    <p:sldId id="301" r:id="rId28"/>
  </p:sldIdLst>
  <p:sldSz cx="9144000" cy="6858000" type="screen4x3"/>
  <p:notesSz cx="6802438" cy="99345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CD"/>
    <a:srgbClr val="D9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92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722" cy="498454"/>
          </a:xfrm>
          <a:prstGeom prst="rect">
            <a:avLst/>
          </a:prstGeom>
        </p:spPr>
        <p:txBody>
          <a:bodyPr vert="horz" lIns="91790" tIns="45895" rIns="91790" bIns="4589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3142" y="0"/>
            <a:ext cx="2947722" cy="498454"/>
          </a:xfrm>
          <a:prstGeom prst="rect">
            <a:avLst/>
          </a:prstGeom>
        </p:spPr>
        <p:txBody>
          <a:bodyPr vert="horz" lIns="91790" tIns="45895" rIns="91790" bIns="45895" rtlCol="0"/>
          <a:lstStyle>
            <a:lvl1pPr algn="r">
              <a:defRPr sz="1200"/>
            </a:lvl1pPr>
          </a:lstStyle>
          <a:p>
            <a:fld id="{681753E9-A4FA-44E5-A9E4-0AED895C6F3B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0" tIns="45895" rIns="91790" bIns="4589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45" y="4781016"/>
            <a:ext cx="5441950" cy="3911739"/>
          </a:xfrm>
          <a:prstGeom prst="rect">
            <a:avLst/>
          </a:prstGeom>
        </p:spPr>
        <p:txBody>
          <a:bodyPr vert="horz" lIns="91790" tIns="45895" rIns="91790" bIns="45895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6124"/>
            <a:ext cx="2947722" cy="498453"/>
          </a:xfrm>
          <a:prstGeom prst="rect">
            <a:avLst/>
          </a:prstGeom>
        </p:spPr>
        <p:txBody>
          <a:bodyPr vert="horz" lIns="91790" tIns="45895" rIns="91790" bIns="4589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3142" y="9436124"/>
            <a:ext cx="2947722" cy="498453"/>
          </a:xfrm>
          <a:prstGeom prst="rect">
            <a:avLst/>
          </a:prstGeom>
        </p:spPr>
        <p:txBody>
          <a:bodyPr vert="horz" lIns="91790" tIns="45895" rIns="91790" bIns="45895" rtlCol="0" anchor="b"/>
          <a:lstStyle>
            <a:lvl1pPr algn="r">
              <a:defRPr sz="1200"/>
            </a:lvl1pPr>
          </a:lstStyle>
          <a:p>
            <a:fld id="{4FAF8328-BE44-4B1D-AEE4-A1B05C43A5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12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4790"/>
            <a:ext cx="6858000" cy="1736726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3B07-BD2C-4C49-AC1B-3D6C8886CAC4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D7C6-E043-4D9F-9019-B7D6B1E400EA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14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680-0E54-46D2-9C40-1E08C73C29D6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0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2209"/>
            <a:ext cx="7886700" cy="532296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5426243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spcBef>
                <a:spcPts val="600"/>
              </a:spcBef>
              <a:defRPr sz="2400"/>
            </a:lvl1pPr>
            <a:lvl2pPr algn="just">
              <a:lnSpc>
                <a:spcPct val="120000"/>
              </a:lnSpc>
              <a:spcBef>
                <a:spcPts val="600"/>
              </a:spcBef>
              <a:defRPr sz="2000"/>
            </a:lvl2pPr>
            <a:lvl3pPr algn="just">
              <a:lnSpc>
                <a:spcPct val="120000"/>
              </a:lnSpc>
              <a:spcBef>
                <a:spcPts val="600"/>
              </a:spcBef>
              <a:defRPr sz="1800"/>
            </a:lvl3pPr>
            <a:lvl4pPr algn="just">
              <a:lnSpc>
                <a:spcPct val="120000"/>
              </a:lnSpc>
              <a:spcBef>
                <a:spcPts val="600"/>
              </a:spcBef>
              <a:defRPr sz="1600"/>
            </a:lvl4pPr>
            <a:lvl5pPr algn="just">
              <a:lnSpc>
                <a:spcPct val="12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</p:spPr>
        <p:txBody>
          <a:bodyPr/>
          <a:lstStyle>
            <a:lvl1pPr>
              <a:defRPr sz="1050"/>
            </a:lvl1pPr>
          </a:lstStyle>
          <a:p>
            <a:fld id="{2D564CC6-3435-456B-8455-B9B4E223DFFF}" type="datetime1">
              <a:rPr lang="zh-TW" altLang="en-US" smtClean="0"/>
              <a:t>2021/5/17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</p:spPr>
        <p:txBody>
          <a:bodyPr/>
          <a:lstStyle>
            <a:lvl1pPr>
              <a:defRPr sz="1050" b="1" i="1"/>
            </a:lvl1pPr>
          </a:lstStyle>
          <a:p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37192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cxnSp>
        <p:nvCxnSpPr>
          <p:cNvPr id="11" name="直線接點 10"/>
          <p:cNvCxnSpPr/>
          <p:nvPr userDrawn="1"/>
        </p:nvCxnSpPr>
        <p:spPr>
          <a:xfrm>
            <a:off x="628650" y="948529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557A-5536-44B8-B406-758312B06E33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9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6D56-2695-4C3C-9456-85B1DE37BA9A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9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6B9-AFD0-4321-A6CA-17DFBC22D90F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88EA-7ACF-4D17-A81F-ECE8E745942D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8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FA63-1441-40B1-BC34-A087453CA1AB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0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B499-7CCB-4985-AFB8-52C2410B6611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9F60-DC2F-44F4-8DA5-E08E3E08371B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64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508F-1C9C-4482-9820-14E7B9C9BF7F}" type="datetime1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00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loud.edu.tw/onlinelearning_file/06.%E5%90%8C%E6%AD%A5%E7%B7%9A%E4%B8%8A%E8%AA%B2%E7%A8%8B%E6%95%99%E5%AD%B8%E7%AD%96%E7%95%A5_%E9%81%8B%E7%94%A8Google%20Meet%E7%A4%BA%E7%AF%8420200422.pdf?v=2.1.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cnews.npust.edu.tw/dir/12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cnews.npust.edu.tw/media/1237" TargetMode="External"/><Relationship Id="rId2" Type="http://schemas.openxmlformats.org/officeDocument/2006/relationships/hyperlink" Target="https://ccnews.npust.edu.tw/dir/12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cnews.npust.edu.tw/dir/127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news.npust.edu.tw/dir/1272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moodle.npust.edu.tw/moodles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4491790"/>
            <a:ext cx="6858000" cy="798094"/>
          </a:xfrm>
          <a:prstGeom prst="roundRect">
            <a:avLst>
              <a:gd name="adj" fmla="val 963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遠距教學授課懶人包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5502442"/>
            <a:ext cx="6858000" cy="637675"/>
          </a:xfrm>
        </p:spPr>
        <p:txBody>
          <a:bodyPr>
            <a:no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屏科大電子計算機中心 教學研究組</a:t>
            </a:r>
            <a:endParaRPr lang="en-US" altLang="zh-TW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DBAFDC-10E3-48F6-9F40-B4DA58BB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非同步教學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D3AD98-5859-47DF-AF74-516B943D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錄製教材(例如、EverCam)後匯出MP4格式，上傳到Google雲端硬碟或YouTube或將影片連結新增至本校數位學習平台。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上傳課程教材(講義PDF、簡報、影音檔等電子檔均可)至數位學習平台。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增加與學生互動學習，例如在學習平台上新增作業、討論區、測驗卷...等資源。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F6AAF7E-371D-4B44-A72C-1DBB9BBA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97F98-D801-43A1-85C6-AE7A79CC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6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(2)</a:t>
            </a:r>
            <a:r>
              <a:rPr lang="zh-TW" altLang="en-US" dirty="0"/>
              <a:t>非同步遠距教學影片</a:t>
            </a:r>
          </a:p>
        </p:txBody>
      </p:sp>
      <p:sp>
        <p:nvSpPr>
          <p:cNvPr id="30" name="內容版面配置區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990599"/>
            <a:ext cx="7200000" cy="5073298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7046048" y="518097"/>
            <a:ext cx="1469301" cy="34051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非同步遠距教學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2900363" y="3233122"/>
            <a:ext cx="5143500" cy="910254"/>
            <a:chOff x="2900363" y="4595717"/>
            <a:chExt cx="5143500" cy="910254"/>
          </a:xfrm>
        </p:grpSpPr>
        <p:sp>
          <p:nvSpPr>
            <p:cNvPr id="33" name="矩形 32"/>
            <p:cNvSpPr/>
            <p:nvPr/>
          </p:nvSpPr>
          <p:spPr>
            <a:xfrm>
              <a:off x="2900363" y="4595717"/>
              <a:ext cx="5143500" cy="910254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117269" y="4595717"/>
              <a:ext cx="113364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err="1">
                  <a:solidFill>
                    <a:schemeClr val="tx1"/>
                  </a:solidFill>
                </a:rPr>
                <a:t>EverCam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900363" y="4179606"/>
            <a:ext cx="5143500" cy="1318826"/>
            <a:chOff x="2900363" y="4595717"/>
            <a:chExt cx="5143500" cy="1318826"/>
          </a:xfrm>
        </p:grpSpPr>
        <p:sp>
          <p:nvSpPr>
            <p:cNvPr id="38" name="矩形 37"/>
            <p:cNvSpPr/>
            <p:nvPr/>
          </p:nvSpPr>
          <p:spPr>
            <a:xfrm>
              <a:off x="2900363" y="4595717"/>
              <a:ext cx="5143500" cy="131882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668430" y="4600480"/>
              <a:ext cx="203132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</a:rPr>
                <a:t>常見遠距教學問答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7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EA5F6B-3EF0-48FB-9485-F347BDAE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同步遠距教學流程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6BF583-2A8E-4484-B749-BF9DCA83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599"/>
            <a:ext cx="3592476" cy="5426243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1</a:t>
            </a:r>
            <a:r>
              <a:rPr lang="zh-TW" altLang="zh-TW" sz="1400" b="1" dirty="0"/>
              <a:t>：</a:t>
            </a:r>
            <a:r>
              <a:rPr lang="zh-TW" altLang="zh-TW" sz="1400" dirty="0"/>
              <a:t>確認已備妥電腦硬體設備及網路</a:t>
            </a:r>
            <a:r>
              <a:rPr lang="en-US" altLang="zh-TW" sz="1400" dirty="0"/>
              <a:t>(</a:t>
            </a:r>
            <a:r>
              <a:rPr lang="zh-TW" altLang="zh-TW" sz="1400" dirty="0"/>
              <a:t>含軟體安裝</a:t>
            </a:r>
            <a:r>
              <a:rPr lang="en-US" altLang="zh-TW" sz="1400" dirty="0"/>
              <a:t>)</a:t>
            </a:r>
            <a:endParaRPr lang="zh-TW" altLang="zh-TW" sz="1400" dirty="0"/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2</a:t>
            </a:r>
            <a:r>
              <a:rPr lang="zh-TW" altLang="zh-TW" sz="1400" b="1" dirty="0"/>
              <a:t>：</a:t>
            </a:r>
            <a:r>
              <a:rPr lang="zh-TW" altLang="zh-TW" sz="1400" dirty="0"/>
              <a:t>教師</a:t>
            </a:r>
            <a:r>
              <a:rPr lang="en-US" altLang="zh-TW" sz="1400" dirty="0"/>
              <a:t>(</a:t>
            </a:r>
            <a:r>
              <a:rPr lang="zh-TW" altLang="zh-TW" sz="1400" dirty="0"/>
              <a:t>會議主持人</a:t>
            </a:r>
            <a:r>
              <a:rPr lang="en-US" altLang="zh-TW" sz="1400" dirty="0"/>
              <a:t>/</a:t>
            </a:r>
            <a:r>
              <a:rPr lang="zh-TW" altLang="zh-TW" sz="1400" dirty="0"/>
              <a:t>授課者</a:t>
            </a:r>
            <a:r>
              <a:rPr lang="en-US" altLang="zh-TW" sz="1400" dirty="0"/>
              <a:t>)</a:t>
            </a:r>
            <a:r>
              <a:rPr lang="zh-TW" altLang="en-US" sz="1400" dirty="0"/>
              <a:t>，建置</a:t>
            </a:r>
            <a:r>
              <a:rPr lang="zh-TW" altLang="zh-TW" sz="1400" dirty="0"/>
              <a:t>會議室連結</a:t>
            </a:r>
            <a:r>
              <a:rPr lang="en-US" altLang="zh-TW" sz="1400" dirty="0"/>
              <a:t>(</a:t>
            </a:r>
            <a:r>
              <a:rPr lang="zh-TW" altLang="en-US" sz="1400" dirty="0"/>
              <a:t>如</a:t>
            </a:r>
            <a:r>
              <a:rPr lang="en-US" altLang="zh-TW" sz="1400" dirty="0"/>
              <a:t>:Adobe Connect</a:t>
            </a:r>
            <a:r>
              <a:rPr lang="zh-TW" altLang="en-US" sz="1400" dirty="0"/>
              <a:t>、</a:t>
            </a:r>
            <a:r>
              <a:rPr lang="en-US" altLang="zh-TW" sz="1400" dirty="0"/>
              <a:t>Google Meet)</a:t>
            </a:r>
            <a:endParaRPr lang="zh-TW" altLang="zh-TW" sz="1400" dirty="0"/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3</a:t>
            </a:r>
            <a:r>
              <a:rPr lang="zh-TW" altLang="zh-TW" sz="1400" b="1" dirty="0"/>
              <a:t>：</a:t>
            </a:r>
            <a:r>
              <a:rPr lang="zh-TW" altLang="zh-TW" sz="1400" dirty="0"/>
              <a:t>閱讀並練習熟悉直播教學、非同步教學平臺之操作使用手冊</a:t>
            </a:r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4</a:t>
            </a:r>
            <a:r>
              <a:rPr lang="zh-TW" altLang="zh-TW" sz="1400" b="1" dirty="0"/>
              <a:t>：</a:t>
            </a:r>
            <a:r>
              <a:rPr lang="zh-TW" altLang="zh-TW" sz="1400" dirty="0"/>
              <a:t>進行備課、依據課程進度安排學習素材、學習任務和測驗等</a:t>
            </a:r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5</a:t>
            </a:r>
            <a:r>
              <a:rPr lang="zh-TW" altLang="zh-TW" sz="1400" b="1" dirty="0"/>
              <a:t>：</a:t>
            </a:r>
            <a:r>
              <a:rPr lang="zh-TW" altLang="zh-TW" sz="1400" dirty="0"/>
              <a:t>準備上課：</a:t>
            </a:r>
          </a:p>
          <a:p>
            <a:pPr fontAlgn="t"/>
            <a:r>
              <a:rPr lang="en-US" altLang="zh-TW" sz="1400" dirty="0"/>
              <a:t>(1)</a:t>
            </a:r>
            <a:r>
              <a:rPr lang="zh-TW" altLang="zh-TW" sz="1400" dirty="0"/>
              <a:t>公布上課之同步教學平臺給學生</a:t>
            </a:r>
            <a:r>
              <a:rPr lang="en-US" altLang="zh-TW" sz="1400" dirty="0"/>
              <a:t>(</a:t>
            </a:r>
            <a:r>
              <a:rPr lang="zh-TW" altLang="zh-TW" sz="1400" dirty="0"/>
              <a:t>提供同步學習的視訊會議室連結</a:t>
            </a:r>
            <a:r>
              <a:rPr lang="en-US" altLang="zh-TW" sz="1400" dirty="0"/>
              <a:t>)</a:t>
            </a:r>
            <a:endParaRPr lang="zh-TW" altLang="zh-TW" sz="1400" dirty="0"/>
          </a:p>
          <a:p>
            <a:pPr fontAlgn="t"/>
            <a:r>
              <a:rPr lang="en-US" altLang="zh-TW" sz="1400" dirty="0"/>
              <a:t>(2)</a:t>
            </a:r>
            <a:r>
              <a:rPr lang="zh-TW" altLang="zh-TW" sz="1400" dirty="0"/>
              <a:t>公布使用之非同步教學平臺網址給學生</a:t>
            </a:r>
          </a:p>
          <a:p>
            <a:pPr fontAlgn="t"/>
            <a:r>
              <a:rPr lang="en-US" altLang="zh-TW" sz="1400" b="1" dirty="0"/>
              <a:t>(3)</a:t>
            </a:r>
            <a:r>
              <a:rPr lang="zh-TW" altLang="zh-TW" sz="1400" b="1" dirty="0"/>
              <a:t>確認學生已經學會使用上述公布之同步教學及非同步教學平臺</a:t>
            </a:r>
          </a:p>
          <a:p>
            <a:pPr fontAlgn="t"/>
            <a:r>
              <a:rPr lang="en-US" altLang="zh-TW" sz="1400" dirty="0"/>
              <a:t>(5)</a:t>
            </a:r>
            <a:r>
              <a:rPr lang="zh-TW" altLang="zh-TW" sz="1400" dirty="0"/>
              <a:t>公布課表</a:t>
            </a:r>
            <a:r>
              <a:rPr lang="en-US" altLang="zh-TW" sz="1400" dirty="0"/>
              <a:t>(</a:t>
            </a:r>
            <a:r>
              <a:rPr lang="zh-TW" altLang="zh-TW" sz="1400" dirty="0"/>
              <a:t>上課日期、時間及科目</a:t>
            </a:r>
            <a:r>
              <a:rPr lang="en-US" altLang="zh-TW" sz="1400" dirty="0"/>
              <a:t>)</a:t>
            </a:r>
            <a:r>
              <a:rPr lang="zh-TW" altLang="zh-TW" sz="1400" dirty="0"/>
              <a:t>予學生</a:t>
            </a:r>
            <a:endParaRPr lang="zh-TW" altLang="en-US" sz="1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FD24B6-B021-4DCB-BC60-A43D2CE2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CEC256-0CFB-46CE-904A-E4D6CD09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D366E44-B1B0-46EA-B1EA-5F3DC9B55201}"/>
              </a:ext>
            </a:extLst>
          </p:cNvPr>
          <p:cNvSpPr txBox="1">
            <a:spLocks/>
          </p:cNvSpPr>
          <p:nvPr/>
        </p:nvSpPr>
        <p:spPr>
          <a:xfrm>
            <a:off x="4572000" y="990598"/>
            <a:ext cx="3592476" cy="542624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zh-TW" altLang="zh-TW" sz="1300" b="1" dirty="0"/>
              <a:t>步驟</a:t>
            </a:r>
            <a:r>
              <a:rPr lang="en-US" altLang="zh-TW" sz="1300" b="1" dirty="0"/>
              <a:t>6</a:t>
            </a:r>
            <a:r>
              <a:rPr lang="zh-TW" altLang="zh-TW" sz="1300" b="1" dirty="0"/>
              <a:t>：</a:t>
            </a:r>
            <a:r>
              <a:rPr lang="zh-TW" altLang="zh-TW" sz="1300" dirty="0"/>
              <a:t>上課中：</a:t>
            </a:r>
          </a:p>
          <a:p>
            <a:pPr fontAlgn="t"/>
            <a:r>
              <a:rPr lang="en-US" altLang="zh-TW" sz="1300" dirty="0"/>
              <a:t>(1)</a:t>
            </a:r>
            <a:r>
              <a:rPr lang="zh-TW" altLang="zh-TW" sz="1300" dirty="0"/>
              <a:t>確認所有學生已經登入同步直播課程後</a:t>
            </a:r>
            <a:r>
              <a:rPr lang="en-US" altLang="zh-TW" sz="1300" dirty="0"/>
              <a:t>(</a:t>
            </a:r>
            <a:r>
              <a:rPr lang="zh-TW" altLang="zh-TW" sz="1300" dirty="0"/>
              <a:t>點名</a:t>
            </a:r>
            <a:r>
              <a:rPr lang="en-US" altLang="zh-TW" sz="1300" dirty="0"/>
              <a:t>)</a:t>
            </a:r>
            <a:r>
              <a:rPr lang="zh-TW" altLang="zh-TW" sz="1300" dirty="0"/>
              <a:t>，開始上課</a:t>
            </a:r>
          </a:p>
          <a:p>
            <a:pPr fontAlgn="t"/>
            <a:r>
              <a:rPr lang="en-US" altLang="zh-TW" sz="1300" dirty="0"/>
              <a:t>(2)</a:t>
            </a:r>
            <a:r>
              <a:rPr lang="zh-TW" altLang="zh-TW" sz="1300" dirty="0"/>
              <a:t>注意觀察學生上課情形</a:t>
            </a:r>
            <a:r>
              <a:rPr lang="en-US" altLang="zh-TW" sz="1300" dirty="0"/>
              <a:t>(</a:t>
            </a:r>
            <a:r>
              <a:rPr lang="zh-TW" altLang="zh-TW" sz="1300" dirty="0"/>
              <a:t>如有無斷訊或離開視訊教室等</a:t>
            </a:r>
            <a:r>
              <a:rPr lang="en-US" altLang="zh-TW" sz="1300" dirty="0"/>
              <a:t>)</a:t>
            </a:r>
            <a:endParaRPr lang="zh-TW" altLang="zh-TW" sz="1300" dirty="0"/>
          </a:p>
          <a:p>
            <a:pPr fontAlgn="t"/>
            <a:r>
              <a:rPr lang="en-US" altLang="zh-TW" sz="1300" dirty="0"/>
              <a:t>(3)</a:t>
            </a:r>
            <a:r>
              <a:rPr lang="zh-TW" altLang="zh-TW" sz="1300" dirty="0"/>
              <a:t>指導學生使用學習平臺</a:t>
            </a:r>
            <a:r>
              <a:rPr lang="en-US" altLang="zh-TW" sz="1300" dirty="0"/>
              <a:t>(</a:t>
            </a:r>
            <a:r>
              <a:rPr lang="zh-TW" altLang="zh-TW" sz="1300" dirty="0"/>
              <a:t>如點選教材、練習或作業、提交作業等</a:t>
            </a:r>
            <a:r>
              <a:rPr lang="en-US" altLang="zh-TW" sz="1300" dirty="0"/>
              <a:t>)</a:t>
            </a:r>
            <a:endParaRPr lang="zh-TW" altLang="zh-TW" sz="1300" dirty="0"/>
          </a:p>
          <a:p>
            <a:pPr fontAlgn="t"/>
            <a:r>
              <a:rPr lang="en-US" altLang="zh-TW" sz="1300" dirty="0"/>
              <a:t>(4)</a:t>
            </a:r>
            <a:r>
              <a:rPr lang="zh-TW" altLang="zh-TW" sz="1300" dirty="0"/>
              <a:t>依據學生的學習情形，給予適當的反饋、指派學習任務或課後作業</a:t>
            </a:r>
            <a:r>
              <a:rPr lang="en-US" altLang="zh-TW" sz="1300" dirty="0"/>
              <a:t>/</a:t>
            </a:r>
            <a:r>
              <a:rPr lang="zh-TW" altLang="zh-TW" sz="1300" dirty="0"/>
              <a:t>繳交等</a:t>
            </a:r>
          </a:p>
          <a:p>
            <a:pPr fontAlgn="t"/>
            <a:r>
              <a:rPr lang="zh-TW" altLang="zh-TW" sz="1300" b="1" dirty="0"/>
              <a:t>步驟</a:t>
            </a:r>
            <a:r>
              <a:rPr lang="en-US" altLang="zh-TW" sz="1300" b="1" dirty="0"/>
              <a:t>7</a:t>
            </a:r>
            <a:r>
              <a:rPr lang="zh-TW" altLang="zh-TW" sz="1300" b="1" dirty="0"/>
              <a:t>：</a:t>
            </a:r>
            <a:r>
              <a:rPr lang="zh-TW" altLang="zh-TW" sz="1300" dirty="0"/>
              <a:t>課後：進行學生作業批改或非同步學習平臺之學生問題答覆等</a:t>
            </a:r>
          </a:p>
          <a:p>
            <a:endParaRPr lang="zh-TW" altLang="en-US" sz="13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DA2389-29A9-4E20-A6E3-CC79A19D8BCE}"/>
              </a:ext>
            </a:extLst>
          </p:cNvPr>
          <p:cNvSpPr/>
          <p:nvPr/>
        </p:nvSpPr>
        <p:spPr>
          <a:xfrm>
            <a:off x="4655049" y="5867402"/>
            <a:ext cx="3385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spcBef>
                <a:spcPts val="900"/>
              </a:spcBef>
              <a:spcAft>
                <a:spcPts val="0"/>
              </a:spcAft>
            </a:pPr>
            <a:r>
              <a:rPr lang="zh-TW" altLang="zh-TW" sz="1400" kern="0" dirty="0">
                <a:solidFill>
                  <a:srgbClr val="FF0000"/>
                </a:solidFill>
                <a:latin typeface="Lato"/>
                <a:ea typeface="新細明體" panose="02020500000000000000" pitchFamily="18" charset="-120"/>
                <a:cs typeface="Arial" panose="020B0604020202020204" pitchFamily="34" charset="0"/>
              </a:rPr>
              <a:t>資料來源：教育部</a:t>
            </a:r>
            <a:r>
              <a:rPr lang="en-US" altLang="zh-TW" sz="1400" kern="0" dirty="0">
                <a:solidFill>
                  <a:srgbClr val="FF0000"/>
                </a:solidFill>
                <a:latin typeface="Lato"/>
                <a:ea typeface="新細明體" panose="02020500000000000000" pitchFamily="18" charset="-120"/>
                <a:cs typeface="Arial" panose="020B0604020202020204" pitchFamily="34" charset="0"/>
              </a:rPr>
              <a:t> https://is.gd/xsOm36 </a:t>
            </a:r>
            <a:endParaRPr lang="zh-TW" altLang="zh-TW" sz="1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(3)</a:t>
            </a:r>
            <a:r>
              <a:rPr lang="zh-TW" altLang="en-US" dirty="0"/>
              <a:t>同步遠距教學影片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448521" y="518097"/>
            <a:ext cx="1286292" cy="34051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同步遠距教學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E053720-72D7-4A65-B1BA-D424A810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9" y="965434"/>
            <a:ext cx="8908764" cy="5733152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064923" y="1035540"/>
            <a:ext cx="1690724" cy="38222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Adobe Connect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02346" y="4828537"/>
            <a:ext cx="1829089" cy="37817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Microsoft Teams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07FA64-BCB7-4BFB-B64E-E0AAB90D73CB}"/>
              </a:ext>
            </a:extLst>
          </p:cNvPr>
          <p:cNvSpPr/>
          <p:nvPr/>
        </p:nvSpPr>
        <p:spPr>
          <a:xfrm>
            <a:off x="59770" y="961085"/>
            <a:ext cx="8959943" cy="3797346"/>
          </a:xfrm>
          <a:prstGeom prst="rect">
            <a:avLst/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6116EC-FFA3-4C5C-B776-6D69147C1C51}"/>
              </a:ext>
            </a:extLst>
          </p:cNvPr>
          <p:cNvSpPr/>
          <p:nvPr/>
        </p:nvSpPr>
        <p:spPr>
          <a:xfrm>
            <a:off x="59770" y="4832886"/>
            <a:ext cx="8959943" cy="1888590"/>
          </a:xfrm>
          <a:prstGeom prst="rect">
            <a:avLst/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3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9B8ED-66E4-4567-AC32-65404457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(3)</a:t>
            </a:r>
            <a:r>
              <a:rPr lang="zh-TW" altLang="en-US" dirty="0"/>
              <a:t>同步遠距教學</a:t>
            </a:r>
            <a:r>
              <a:rPr lang="en-US" altLang="zh-TW" dirty="0"/>
              <a:t>-Google Meet</a:t>
            </a:r>
            <a:r>
              <a:rPr lang="zh-TW" altLang="en-US" dirty="0"/>
              <a:t>教學指引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F8D530-7EE9-4B46-91D2-C410762A4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843241"/>
            <a:ext cx="8348870" cy="85030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zh-TW" altLang="en-US" sz="1800" dirty="0"/>
              <a:t>教師複製</a:t>
            </a:r>
            <a:r>
              <a:rPr lang="en-US" altLang="zh-TW" sz="1800" dirty="0"/>
              <a:t>Google Meet</a:t>
            </a:r>
            <a:r>
              <a:rPr lang="zh-TW" altLang="en-US" sz="1800" dirty="0"/>
              <a:t>會議代碼公告至數位學習平台，通知學生使用</a:t>
            </a:r>
            <a:r>
              <a:rPr lang="en-US" altLang="zh-TW" sz="1800" dirty="0"/>
              <a:t>Chrome</a:t>
            </a:r>
            <a:r>
              <a:rPr lang="zh-TW" altLang="en-US" sz="1800" dirty="0"/>
              <a:t>瀏覽器，開啟</a:t>
            </a:r>
            <a:r>
              <a:rPr lang="en-US" altLang="zh-TW" sz="1800" dirty="0"/>
              <a:t>Google Meet</a:t>
            </a:r>
            <a:r>
              <a:rPr lang="zh-TW" altLang="en-US" sz="1800" dirty="0"/>
              <a:t>進行同步學習。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B3BC30-0703-43A7-A920-B277490E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30B875-20BB-424A-85ED-FBDAFCAD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F5F73D-CBC6-452F-BE42-B5DD61446774}"/>
              </a:ext>
            </a:extLst>
          </p:cNvPr>
          <p:cNvSpPr txBox="1"/>
          <p:nvPr/>
        </p:nvSpPr>
        <p:spPr>
          <a:xfrm>
            <a:off x="926894" y="1230572"/>
            <a:ext cx="1829089" cy="37817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Google Meet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B104AB-50BA-4883-A3EF-1B02FFF33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0" t="10985" r="-5720" b="14931"/>
          <a:stretch/>
        </p:blipFill>
        <p:spPr>
          <a:xfrm>
            <a:off x="2037838" y="3713894"/>
            <a:ext cx="5560604" cy="28551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493CB59-B623-4409-A12B-ED0B1C48D4C3}"/>
              </a:ext>
            </a:extLst>
          </p:cNvPr>
          <p:cNvSpPr/>
          <p:nvPr/>
        </p:nvSpPr>
        <p:spPr>
          <a:xfrm>
            <a:off x="4608915" y="1166008"/>
            <a:ext cx="3405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rgbClr val="FF0000"/>
                </a:solidFill>
                <a:hlinkClick r:id="rId3"/>
              </a:rPr>
              <a:t>Google Meet</a:t>
            </a:r>
            <a:r>
              <a:rPr lang="zh-TW" altLang="en-US" sz="2200" b="1" dirty="0">
                <a:solidFill>
                  <a:srgbClr val="FF0000"/>
                </a:solidFill>
                <a:hlinkClick r:id="rId3"/>
              </a:rPr>
              <a:t>教學指引下載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4387E12-0D5B-4738-960D-EE197AFC3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6" y="1818338"/>
            <a:ext cx="8279296" cy="85030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394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1C125-8CB5-4CF0-98F3-FD38C100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b="1" dirty="0"/>
              <a:t>數位學習平台你必須要知道的重要功能</a:t>
            </a:r>
            <a:endParaRPr lang="en-US" altLang="zh-TW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1AE7EE-D2DF-4BAF-889C-B0023B8B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4BF364-2363-44DD-AC12-516D375F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0DF763-EC7F-406A-9D24-4B45AB97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1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98191B33-B8F2-4F8D-83CF-31338A16B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76"/>
          <a:stretch/>
        </p:blipFill>
        <p:spPr>
          <a:xfrm>
            <a:off x="1712918" y="2146816"/>
            <a:ext cx="5297601" cy="30314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如何登入數位學習平台教學影片專區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01758"/>
            <a:ext cx="7886700" cy="5426243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554705" y="6264095"/>
            <a:ext cx="4034590" cy="268540"/>
          </a:xfrm>
        </p:spPr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681536" y="6264095"/>
            <a:ext cx="1833813" cy="268540"/>
          </a:xfrm>
        </p:spPr>
        <p:txBody>
          <a:bodyPr/>
          <a:lstStyle/>
          <a:p>
            <a:fld id="{A08248CE-E796-45D7-BBB0-970B2874DD32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980197" y="2108603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/>
              <a:t>數位學習平台</a:t>
            </a:r>
            <a:r>
              <a:rPr lang="en-US" altLang="zh-TW" sz="1100" b="1" dirty="0"/>
              <a:t>&gt;</a:t>
            </a:r>
            <a:r>
              <a:rPr lang="zh-TW" altLang="en-US" sz="1100" b="1" u="sng" dirty="0">
                <a:solidFill>
                  <a:srgbClr val="C00000"/>
                </a:solidFill>
              </a:rPr>
              <a:t>使用教學專區</a:t>
            </a: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F200375E-7FC7-4C00-8A95-F20B56B68310}"/>
              </a:ext>
            </a:extLst>
          </p:cNvPr>
          <p:cNvSpPr txBox="1">
            <a:spLocks/>
          </p:cNvSpPr>
          <p:nvPr/>
        </p:nvSpPr>
        <p:spPr>
          <a:xfrm>
            <a:off x="907953" y="1309596"/>
            <a:ext cx="7886700" cy="532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600" dirty="0"/>
              <a:t>登入數位學習平台即可看到平台使用教學專區</a:t>
            </a:r>
            <a:r>
              <a:rPr lang="en-US" altLang="zh-TW" sz="2600" dirty="0"/>
              <a:t>(</a:t>
            </a:r>
            <a:r>
              <a:rPr lang="zh-TW" altLang="en-US" sz="2600" dirty="0"/>
              <a:t>如下鏈結</a:t>
            </a:r>
            <a:r>
              <a:rPr lang="en-US" altLang="zh-TW" sz="2600" dirty="0"/>
              <a:t>)</a:t>
            </a:r>
            <a:r>
              <a:rPr lang="zh-TW" altLang="en-US" sz="2600" dirty="0"/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FBE414-431A-40C3-9E1C-5EFDF997D5EC}"/>
              </a:ext>
            </a:extLst>
          </p:cNvPr>
          <p:cNvSpPr/>
          <p:nvPr/>
        </p:nvSpPr>
        <p:spPr>
          <a:xfrm>
            <a:off x="1709678" y="5404884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solidFill>
                  <a:srgbClr val="7030A0"/>
                </a:solidFill>
              </a:rPr>
              <a:t>數位平台使用教學影片專區：</a:t>
            </a:r>
            <a:r>
              <a:rPr lang="en-US" altLang="zh-TW" u="sng" dirty="0">
                <a:solidFill>
                  <a:srgbClr val="7030A0"/>
                </a:solidFill>
              </a:rPr>
              <a:t> </a:t>
            </a:r>
            <a:r>
              <a:rPr lang="en-US" altLang="zh-TW" u="sng" dirty="0">
                <a:solidFill>
                  <a:srgbClr val="7030A0"/>
                </a:solidFill>
                <a:hlinkClick r:id="rId3"/>
              </a:rPr>
              <a:t>https://ccnews.npust.edu.tw/dir/1260</a:t>
            </a:r>
            <a:endParaRPr lang="en-US" altLang="zh-TW" u="sng" dirty="0">
              <a:solidFill>
                <a:srgbClr val="7030A0"/>
              </a:solidFill>
            </a:endParaRPr>
          </a:p>
          <a:p>
            <a:endParaRPr lang="en-US" altLang="zh-TW" u="sng" dirty="0">
              <a:solidFill>
                <a:srgbClr val="7030A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127DBC-B6CA-4AA6-9670-BD1FFFFC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42" y="2742770"/>
            <a:ext cx="1310400" cy="21840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1EDEFC4-58D9-44AE-9053-F5191DF4F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603" y="2828347"/>
            <a:ext cx="1080000" cy="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834E2-FA65-40E7-AED2-6814F92C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數位學習平台教學影片區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AB75B-D55B-4519-95E8-E21B90E8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1617905"/>
          </a:xfrm>
        </p:spPr>
        <p:txBody>
          <a:bodyPr>
            <a:normAutofit/>
          </a:bodyPr>
          <a:lstStyle/>
          <a:p>
            <a:r>
              <a:rPr lang="en-US" altLang="zh-TW" b="1" dirty="0"/>
              <a:t>(1)</a:t>
            </a:r>
            <a:r>
              <a:rPr lang="zh-TW" altLang="en-US" b="1" dirty="0"/>
              <a:t> 教學影片區</a:t>
            </a:r>
            <a:endParaRPr lang="en-US" altLang="zh-TW" b="1" dirty="0"/>
          </a:p>
          <a:p>
            <a:r>
              <a:rPr lang="en-US" altLang="zh-TW" b="1" dirty="0"/>
              <a:t>(2) </a:t>
            </a:r>
            <a:r>
              <a:rPr lang="zh-TW" altLang="en-US" b="1" dirty="0"/>
              <a:t>平台各細項功能操作手冊</a:t>
            </a:r>
            <a:endParaRPr lang="en-US" altLang="zh-TW" b="1" dirty="0"/>
          </a:p>
          <a:p>
            <a:r>
              <a:rPr lang="en-US" altLang="zh-TW" b="1" dirty="0"/>
              <a:t>(3) </a:t>
            </a:r>
            <a:r>
              <a:rPr lang="zh-TW" altLang="en-US" b="1" dirty="0"/>
              <a:t>平台常見問題</a:t>
            </a:r>
            <a:endParaRPr lang="en-US" altLang="zh-TW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6BEA7A-EB6E-4319-9811-9BB8FBB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6726FD-E0D3-4B86-8BD5-424D6071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5263DE0-E4F8-452E-83D5-79C1BF9F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1" y="2636718"/>
            <a:ext cx="7339054" cy="39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FBE83-9F2C-4EF7-B406-406FD07B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22209"/>
            <a:ext cx="8515351" cy="532296"/>
          </a:xfrm>
        </p:spPr>
        <p:txBody>
          <a:bodyPr/>
          <a:lstStyle/>
          <a:p>
            <a:r>
              <a:rPr lang="zh-TW" altLang="en-US" dirty="0"/>
              <a:t>教學影片區：放置教材或影片到數位學習平台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77606C-B15C-441F-9F22-D3AA15D3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62306C4-4EF3-4E4A-AAA0-F1169767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59C195A-13A4-4362-B50D-070FA9474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13"/>
          <a:stretch/>
        </p:blipFill>
        <p:spPr>
          <a:xfrm>
            <a:off x="742657" y="1767599"/>
            <a:ext cx="3051987" cy="391477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20F04B-A470-4603-91C3-F9E71A333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80"/>
          <a:stretch/>
        </p:blipFill>
        <p:spPr>
          <a:xfrm>
            <a:off x="4255922" y="1746332"/>
            <a:ext cx="3814195" cy="391477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E28D546-A0C4-4A31-BA6E-41D8ACC07195}"/>
              </a:ext>
            </a:extLst>
          </p:cNvPr>
          <p:cNvSpPr txBox="1"/>
          <p:nvPr/>
        </p:nvSpPr>
        <p:spPr>
          <a:xfrm>
            <a:off x="765400" y="1034485"/>
            <a:ext cx="3093041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</a:rPr>
              <a:t>(1)</a:t>
            </a:r>
            <a:r>
              <a:rPr lang="zh-TW" altLang="en-US" b="1" dirty="0">
                <a:solidFill>
                  <a:schemeClr val="tx1"/>
                </a:solidFill>
              </a:rPr>
              <a:t>上傳檔案教材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建置學生繳交作業區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0906241-091A-4D10-9D00-B0FC4333CC3F}"/>
              </a:ext>
            </a:extLst>
          </p:cNvPr>
          <p:cNvSpPr txBox="1"/>
          <p:nvPr/>
        </p:nvSpPr>
        <p:spPr>
          <a:xfrm>
            <a:off x="4230786" y="1332208"/>
            <a:ext cx="2450749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(3)</a:t>
            </a:r>
            <a:r>
              <a:rPr lang="zh-TW" altLang="en-US" b="1" dirty="0">
                <a:solidFill>
                  <a:schemeClr val="tx1"/>
                </a:solidFill>
              </a:rPr>
              <a:t>上傳影片檔教材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A6CDA9-C794-46FA-91E9-94D32ECEE382}"/>
              </a:ext>
            </a:extLst>
          </p:cNvPr>
          <p:cNvSpPr/>
          <p:nvPr/>
        </p:nvSpPr>
        <p:spPr>
          <a:xfrm>
            <a:off x="4255921" y="2615608"/>
            <a:ext cx="3814195" cy="255183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D6BA3D7-B14B-475E-B076-3058122F46E1}"/>
              </a:ext>
            </a:extLst>
          </p:cNvPr>
          <p:cNvSpPr/>
          <p:nvPr/>
        </p:nvSpPr>
        <p:spPr>
          <a:xfrm>
            <a:off x="724347" y="3190684"/>
            <a:ext cx="3093041" cy="30302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A9BA9C-01EB-4B58-85CD-0151E30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教學影片區：其它數位教學功能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3F8E95-A456-47AE-BEDD-7AC3E433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67F5DB-D04E-40C1-9694-ED1F5E49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6042288-EFA5-47E1-9149-777AD84B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2" y="1275801"/>
            <a:ext cx="8369576" cy="448245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009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422209"/>
            <a:ext cx="8238583" cy="532296"/>
          </a:xfrm>
        </p:spPr>
        <p:txBody>
          <a:bodyPr/>
          <a:lstStyle/>
          <a:p>
            <a:r>
              <a:rPr lang="zh-TW" altLang="en-US" sz="3000" dirty="0"/>
              <a:t>利用</a:t>
            </a:r>
            <a:r>
              <a:rPr lang="zh-TW" altLang="en-US" sz="3000" dirty="0">
                <a:solidFill>
                  <a:srgbClr val="00B050"/>
                </a:solidFill>
              </a:rPr>
              <a:t>數位學習平台</a:t>
            </a:r>
            <a:r>
              <a:rPr lang="zh-TW" altLang="en-US" sz="3000" dirty="0"/>
              <a:t>搭配遠距教學，留下教學記錄</a:t>
            </a:r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5601"/>
              </p:ext>
            </p:extLst>
          </p:nvPr>
        </p:nvGraphicFramePr>
        <p:xfrm>
          <a:off x="472586" y="943981"/>
          <a:ext cx="8238583" cy="55016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739547255"/>
                    </a:ext>
                  </a:extLst>
                </a:gridCol>
                <a:gridCol w="1938583">
                  <a:extLst>
                    <a:ext uri="{9D8B030D-6E8A-4147-A177-3AD203B41FA5}">
                      <a16:colId xmlns:a16="http://schemas.microsoft.com/office/drawing/2014/main" val="232578384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58798087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45031945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581077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93075810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</a:rPr>
                        <a:t>教學型態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effectLst/>
                        </a:rPr>
                        <a:t>(</a:t>
                      </a:r>
                      <a:r>
                        <a:rPr lang="zh-TW" sz="1000" b="1" kern="0" dirty="0">
                          <a:effectLst/>
                        </a:rPr>
                        <a:t>運用軟體</a:t>
                      </a:r>
                      <a:r>
                        <a:rPr lang="en-US" sz="1000" b="1" kern="0" dirty="0">
                          <a:effectLst/>
                        </a:rPr>
                        <a:t>/</a:t>
                      </a:r>
                      <a:r>
                        <a:rPr lang="zh-TW" sz="1000" b="1" kern="0" dirty="0">
                          <a:effectLst/>
                        </a:rPr>
                        <a:t>平臺</a:t>
                      </a:r>
                      <a:r>
                        <a:rPr lang="en-US" sz="1000" b="1" kern="0" dirty="0">
                          <a:effectLst/>
                        </a:rPr>
                        <a:t>)</a:t>
                      </a:r>
                      <a:endParaRPr lang="zh-TW" sz="1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</a:rPr>
                        <a:t>使用說明</a:t>
                      </a:r>
                      <a:endParaRPr lang="zh-TW" sz="1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電算中心技術支援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82834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B050"/>
                          </a:solidFill>
                          <a:effectLst/>
                        </a:rPr>
                        <a:t>數位學習平台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</a:rPr>
                        <a:t>3.5</a:t>
                      </a:r>
                      <a:r>
                        <a:rPr lang="zh-TW" sz="1200" b="1" kern="100" dirty="0">
                          <a:solidFill>
                            <a:srgbClr val="00B050"/>
                          </a:solidFill>
                          <a:effectLst/>
                        </a:rPr>
                        <a:t>版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</a:rPr>
                        <a:t>(</a:t>
                      </a:r>
                      <a:r>
                        <a:rPr lang="zh-TW" sz="1200" b="1" kern="100" dirty="0">
                          <a:solidFill>
                            <a:srgbClr val="00B050"/>
                          </a:solidFill>
                          <a:effectLst/>
                        </a:rPr>
                        <a:t>新版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zh-TW" sz="1200" b="1" kern="1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zh-TW" sz="1200" b="1" u="sng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保留相關授課互動記錄</a:t>
                      </a:r>
                      <a:r>
                        <a:rPr lang="en-US" sz="1200" b="1" u="sng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zh-TW" sz="1200" b="1" u="sng" kern="100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0" dirty="0">
                          <a:effectLst/>
                        </a:rPr>
                        <a:t>操作手冊</a:t>
                      </a:r>
                      <a:r>
                        <a:rPr lang="en-US" sz="1000" b="1" kern="0" dirty="0">
                          <a:effectLst/>
                        </a:rPr>
                        <a:t>/</a:t>
                      </a:r>
                      <a:r>
                        <a:rPr lang="zh-TW" sz="1000" b="1" kern="0" dirty="0">
                          <a:effectLst/>
                        </a:rPr>
                        <a:t>軟硬體支援</a:t>
                      </a:r>
                      <a:endParaRPr lang="zh-TW" sz="1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</a:rPr>
                        <a:t>專業知能培訓課程</a:t>
                      </a:r>
                      <a:endParaRPr lang="zh-TW" sz="1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41084"/>
                  </a:ext>
                </a:extLst>
              </a:tr>
              <a:tr h="1089174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i="0" kern="100" dirty="0">
                          <a:effectLst/>
                        </a:rPr>
                        <a:t>非同步</a:t>
                      </a:r>
                      <a:endParaRPr lang="zh-TW" sz="1200" b="1" i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highlight>
                            <a:srgbClr val="FFFF00"/>
                          </a:highlight>
                        </a:rPr>
                        <a:t>◆</a:t>
                      </a:r>
                      <a:r>
                        <a:rPr lang="zh-TW" altLang="zh-TW" sz="1000" kern="100" dirty="0">
                          <a:effectLst/>
                          <a:highlight>
                            <a:srgbClr val="FFFF00"/>
                          </a:highlight>
                        </a:rPr>
                        <a:t>上傳教材</a:t>
                      </a:r>
                      <a:endParaRPr lang="en-US" altLang="zh-TW" sz="1000" kern="1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spc="25" dirty="0">
                          <a:effectLst/>
                        </a:rPr>
                        <a:t>mp4</a:t>
                      </a:r>
                      <a:r>
                        <a:rPr lang="zh-TW" altLang="zh-TW" sz="1000" kern="100" spc="25" dirty="0">
                          <a:effectLst/>
                        </a:rPr>
                        <a:t>、</a:t>
                      </a:r>
                      <a:r>
                        <a:rPr lang="en-US" altLang="zh-TW" sz="1000" kern="100" spc="25" dirty="0">
                          <a:effectLst/>
                        </a:rPr>
                        <a:t>word</a:t>
                      </a:r>
                      <a:r>
                        <a:rPr lang="zh-TW" altLang="zh-TW" sz="1000" kern="100" spc="25" dirty="0">
                          <a:effectLst/>
                        </a:rPr>
                        <a:t>、</a:t>
                      </a:r>
                      <a:r>
                        <a:rPr lang="en-US" altLang="zh-TW" sz="1000" kern="100" spc="25" dirty="0">
                          <a:effectLst/>
                        </a:rPr>
                        <a:t>pdf</a:t>
                      </a:r>
                      <a:r>
                        <a:rPr lang="zh-TW" altLang="zh-TW" sz="1000" kern="100" spc="25" dirty="0">
                          <a:effectLst/>
                        </a:rPr>
                        <a:t>、</a:t>
                      </a:r>
                      <a:r>
                        <a:rPr lang="en-US" altLang="zh-TW" sz="1000" kern="100" spc="25" dirty="0">
                          <a:effectLst/>
                        </a:rPr>
                        <a:t>ppt</a:t>
                      </a:r>
                      <a:r>
                        <a:rPr lang="zh-TW" altLang="zh-TW" sz="1000" kern="100" spc="25" dirty="0">
                          <a:effectLst/>
                        </a:rPr>
                        <a:t>等格式皆可</a:t>
                      </a:r>
                      <a:endParaRPr lang="zh-TW" alt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數位學習平台提供虛擬主機及雲端硬碟存放錄製教材：</a:t>
                      </a:r>
                      <a:endParaRPr lang="zh-TW" sz="900" kern="100" dirty="0">
                        <a:effectLst/>
                      </a:endParaRPr>
                    </a:p>
                    <a:p>
                      <a:pPr marL="14400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 spc="25" dirty="0">
                          <a:effectLst/>
                        </a:rPr>
                        <a:t>將替代課程網址連結至</a:t>
                      </a:r>
                      <a:r>
                        <a:rPr lang="en-US" sz="1000" kern="100" spc="25" dirty="0" err="1">
                          <a:effectLst/>
                        </a:rPr>
                        <a:t>moodle</a:t>
                      </a:r>
                      <a:r>
                        <a:rPr lang="zh-TW" sz="1000" kern="100" spc="25" dirty="0">
                          <a:effectLst/>
                        </a:rPr>
                        <a:t>平台</a:t>
                      </a:r>
                      <a:endParaRPr lang="zh-TW" sz="1000" kern="100" dirty="0">
                        <a:effectLst/>
                      </a:endParaRPr>
                    </a:p>
                    <a:p>
                      <a:pPr marL="14400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 dirty="0">
                          <a:effectLst/>
                        </a:rPr>
                        <a:t>直接存放到數位學習平台雲端硬碟</a:t>
                      </a:r>
                      <a:endParaRPr lang="zh-TW" sz="900" kern="100" dirty="0">
                        <a:effectLst/>
                      </a:endParaRPr>
                    </a:p>
                    <a:p>
                      <a:pPr marL="14400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 dirty="0">
                          <a:effectLst/>
                        </a:rPr>
                        <a:t>上傳到</a:t>
                      </a:r>
                      <a:r>
                        <a:rPr lang="en-US" sz="1000" u="none" strike="noStrike" kern="100" dirty="0" err="1">
                          <a:effectLst/>
                        </a:rPr>
                        <a:t>Google雲端</a:t>
                      </a:r>
                      <a:r>
                        <a:rPr lang="en-US" sz="900" u="none" strike="noStrike" kern="100" dirty="0" err="1">
                          <a:effectLst/>
                        </a:rPr>
                        <a:t>硬碟</a:t>
                      </a:r>
                      <a:r>
                        <a:rPr lang="zh-TW" sz="1000" kern="100" dirty="0">
                          <a:effectLst/>
                        </a:rPr>
                        <a:t>或</a:t>
                      </a:r>
                      <a:r>
                        <a:rPr lang="en-US" sz="1000" kern="100" dirty="0" err="1">
                          <a:effectLst/>
                        </a:rPr>
                        <a:t>Youtube</a:t>
                      </a:r>
                      <a:r>
                        <a:rPr lang="zh-TW" altLang="en-US" sz="1000" kern="100" dirty="0">
                          <a:effectLst/>
                        </a:rPr>
                        <a:t>後</a:t>
                      </a:r>
                      <a:r>
                        <a:rPr lang="zh-TW" sz="1000" kern="100" dirty="0">
                          <a:effectLst/>
                        </a:rPr>
                        <a:t>，</a:t>
                      </a:r>
                      <a:r>
                        <a:rPr lang="zh-TW" altLang="en-US" sz="1000" kern="100" dirty="0">
                          <a:effectLst/>
                        </a:rPr>
                        <a:t>再</a:t>
                      </a:r>
                      <a:r>
                        <a:rPr lang="zh-TW" sz="1000" kern="100" dirty="0">
                          <a:effectLst/>
                        </a:rPr>
                        <a:t>將影片連結新增到本校</a:t>
                      </a:r>
                      <a:r>
                        <a:rPr lang="en-US" sz="1000" kern="100" dirty="0" err="1">
                          <a:effectLst/>
                        </a:rPr>
                        <a:t>moodle</a:t>
                      </a:r>
                      <a:r>
                        <a:rPr lang="zh-TW" sz="1000" kern="100" dirty="0">
                          <a:effectLst/>
                        </a:rPr>
                        <a:t>平台</a:t>
                      </a: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zh-TW" sz="1000" kern="100" dirty="0">
                          <a:effectLst/>
                        </a:rPr>
                        <a:t>無檔案大小限制</a:t>
                      </a:r>
                      <a:r>
                        <a:rPr lang="en-US" sz="1000" kern="100" dirty="0">
                          <a:effectLst/>
                        </a:rPr>
                        <a:t>)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44000" indent="-14400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建置《遠距教學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影片</a:t>
                      </a:r>
                      <a:r>
                        <a:rPr lang="zh-TW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專區》</a:t>
                      </a:r>
                      <a:endParaRPr lang="zh-TW" sz="1000" b="1" kern="100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</a:t>
                      </a:r>
                      <a:r>
                        <a:rPr lang="en-US" sz="1000" kern="100" dirty="0" err="1">
                          <a:effectLst/>
                        </a:rPr>
                        <a:t>EverCam</a:t>
                      </a:r>
                      <a:r>
                        <a:rPr lang="zh-TW" sz="1000" kern="100" dirty="0">
                          <a:effectLst/>
                        </a:rPr>
                        <a:t>操作手冊</a:t>
                      </a: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★Adobe Connect</a:t>
                      </a:r>
                      <a:r>
                        <a:rPr lang="zh-TW" sz="1000" kern="100" dirty="0">
                          <a:effectLst/>
                        </a:rPr>
                        <a:t>操作手冊</a:t>
                      </a: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★Microsoft Teams</a:t>
                      </a:r>
                      <a:r>
                        <a:rPr lang="zh-TW" sz="1000" kern="100" dirty="0">
                          <a:effectLst/>
                        </a:rPr>
                        <a:t>操作手冊</a:t>
                      </a: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</a:t>
                      </a: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常見遠距教學</a:t>
                      </a:r>
                      <a:r>
                        <a:rPr lang="zh-TW" sz="1000" b="1" u="none" strike="noStrike" kern="100" dirty="0">
                          <a:solidFill>
                            <a:srgbClr val="C00000"/>
                          </a:solidFill>
                          <a:effectLst/>
                        </a:rPr>
                        <a:t>《問答》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2.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建</a:t>
                      </a:r>
                      <a:r>
                        <a:rPr lang="zh-TW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置《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數位學習平台</a:t>
                      </a:r>
                      <a:r>
                        <a:rPr lang="zh-TW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教學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影片</a:t>
                      </a:r>
                      <a:r>
                        <a:rPr lang="zh-TW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專區》</a:t>
                      </a:r>
                      <a:endParaRPr lang="zh-TW" altLang="zh-TW" sz="1000" b="1" kern="100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不定期辦理培訓課程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821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000" kern="100" dirty="0">
                          <a:effectLst/>
                        </a:rPr>
                        <a:t>◆</a:t>
                      </a:r>
                      <a:r>
                        <a:rPr lang="zh-TW" altLang="zh-TW" sz="1000" kern="100" dirty="0">
                          <a:effectLst/>
                        </a:rPr>
                        <a:t>自行</a:t>
                      </a:r>
                      <a:r>
                        <a:rPr lang="en-US" altLang="zh-TW" sz="1000" kern="100" dirty="0" err="1">
                          <a:effectLst/>
                        </a:rPr>
                        <a:t>錄製教材</a:t>
                      </a:r>
                      <a:endParaRPr lang="zh-TW" alt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000" u="none" strike="noStrike" kern="0" dirty="0">
                          <a:effectLst/>
                        </a:rPr>
                        <a:t>提供</a:t>
                      </a:r>
                      <a:r>
                        <a:rPr lang="en-US" altLang="zh-TW" sz="1000" b="1" i="0" u="none" strike="noStrike" kern="0" dirty="0" err="1">
                          <a:solidFill>
                            <a:srgbClr val="00B050"/>
                          </a:solidFill>
                          <a:effectLst/>
                        </a:rPr>
                        <a:t>EverCam</a:t>
                      </a:r>
                      <a:r>
                        <a:rPr lang="zh-TW" altLang="zh-TW" sz="1000" kern="100" spc="25" dirty="0">
                          <a:effectLst/>
                        </a:rPr>
                        <a:t>軟體錄製</a:t>
                      </a:r>
                      <a:endParaRPr lang="zh-TW" altLang="zh-TW" sz="1000" kern="100" dirty="0">
                        <a:effectLst/>
                      </a:endParaRPr>
                    </a:p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000" kern="100" spc="25" dirty="0">
                          <a:effectLst/>
                        </a:rPr>
                        <a:t>使用其它軟體請留意版權問題以免觸法。</a:t>
                      </a:r>
                      <a:endParaRPr lang="zh-TW" alt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9174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同步教學</a:t>
                      </a:r>
                      <a:endParaRPr lang="en-US" altLang="zh-TW" sz="12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2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2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2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同步教學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◆遠距教學</a:t>
                      </a:r>
                      <a:r>
                        <a:rPr lang="zh-TW" altLang="en-US" sz="1000" kern="100" dirty="0">
                          <a:effectLst/>
                        </a:rPr>
                        <a:t>軟體</a:t>
                      </a:r>
                      <a:endParaRPr lang="en-US" altLang="zh-TW" sz="1000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B050"/>
                          </a:solidFill>
                          <a:effectLst/>
                        </a:rPr>
                        <a:t>Adobe Connect</a:t>
                      </a:r>
                      <a:r>
                        <a:rPr lang="zh-TW" altLang="en-US" sz="1000" b="1" kern="100" dirty="0">
                          <a:solidFill>
                            <a:srgbClr val="00B050"/>
                          </a:solidFill>
                          <a:effectLst/>
                        </a:rPr>
                        <a:t>  </a:t>
                      </a: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</a:rPr>
                        <a:t>(110</a:t>
                      </a: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/>
                        </a:rPr>
                        <a:t>年</a:t>
                      </a: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</a:rPr>
                        <a:t>10.0</a:t>
                      </a: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/>
                        </a:rPr>
                        <a:t>版本</a:t>
                      </a: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由數位學習平台開啟</a:t>
                      </a:r>
                      <a:endParaRPr lang="zh-TW" sz="1000" kern="100" spc="25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最大連線數</a:t>
                      </a:r>
                      <a:r>
                        <a:rPr lang="en-US" altLang="zh-TW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:10</a:t>
                      </a:r>
                      <a:r>
                        <a:rPr lang="zh-TW" alt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間會議室</a:t>
                      </a:r>
                      <a:r>
                        <a:rPr 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000" kern="100" spc="25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整合於本校數位學習平台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624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◆遠距教學</a:t>
                      </a:r>
                      <a:r>
                        <a:rPr lang="zh-TW" altLang="en-US" sz="1000" kern="100" dirty="0">
                          <a:effectLst/>
                        </a:rPr>
                        <a:t>軟體</a:t>
                      </a:r>
                      <a:endParaRPr lang="en-US" altLang="zh-TW" sz="1000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B050"/>
                          </a:solidFill>
                          <a:effectLst/>
                        </a:rPr>
                        <a:t>Microsoft Teams</a:t>
                      </a:r>
                      <a:endParaRPr lang="zh-TW" sz="10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spc="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師生帳號密碼需提供給微軟</a:t>
                      </a:r>
                    </a:p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1" kern="100" spc="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最大連線數250人)</a:t>
                      </a:r>
                      <a:endParaRPr lang="zh-TW" sz="1000" b="1" kern="1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未整合於本校數位學習平台</a:t>
                      </a:r>
                      <a:endParaRPr lang="zh-TW" sz="900" b="1" kern="100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745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◆遠距教學</a:t>
                      </a:r>
                      <a:r>
                        <a:rPr lang="zh-TW" altLang="en-US" sz="1000" kern="100" dirty="0">
                          <a:effectLst/>
                        </a:rPr>
                        <a:t>軟體</a:t>
                      </a:r>
                      <a:r>
                        <a:rPr lang="en-US" altLang="zh-TW" sz="1000" kern="100" dirty="0">
                          <a:effectLst/>
                        </a:rPr>
                        <a:t>(</a:t>
                      </a:r>
                      <a:r>
                        <a:rPr lang="zh-TW" altLang="en-US" sz="1000" kern="100" dirty="0">
                          <a:effectLst/>
                        </a:rPr>
                        <a:t>如：</a:t>
                      </a:r>
                      <a:r>
                        <a:rPr lang="en-US" altLang="zh-TW" sz="1000" b="1" kern="100" dirty="0">
                          <a:solidFill>
                            <a:srgbClr val="00B050"/>
                          </a:solidFill>
                          <a:effectLst/>
                        </a:rPr>
                        <a:t>Google Meet</a:t>
                      </a:r>
                      <a:r>
                        <a:rPr lang="en-US" altLang="zh-TW" sz="1000" kern="100" dirty="0">
                          <a:effectLst/>
                        </a:rPr>
                        <a:t>)</a:t>
                      </a: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spc="25" dirty="0">
                          <a:effectLst/>
                        </a:rPr>
                        <a:t>其它通訊軟體授課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spc="25" dirty="0">
                          <a:effectLst/>
                        </a:rPr>
                        <a:t>由師生自行與學生討論，建立教學群組及遠距平台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未整合於本校數位學習平台</a:t>
                      </a:r>
                      <a:endParaRPr lang="zh-TW" sz="900" b="1" kern="100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8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同步與非同步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混</a:t>
                      </a:r>
                      <a:r>
                        <a:rPr lang="zh-TW" altLang="en-US" sz="1000" kern="100" dirty="0">
                          <a:effectLst/>
                        </a:rPr>
                        <a:t>合式教學</a:t>
                      </a:r>
                      <a:endParaRPr lang="zh-TW" sz="1000" kern="100" dirty="0">
                        <a:effectLst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錄製教材後將影片連結新增到本校</a:t>
                      </a:r>
                      <a:r>
                        <a:rPr lang="en-US" sz="1000" kern="100" dirty="0">
                          <a:effectLst/>
                        </a:rPr>
                        <a:t>Moodle</a:t>
                      </a:r>
                      <a:r>
                        <a:rPr lang="zh-TW" sz="1000" kern="100" dirty="0">
                          <a:effectLst/>
                        </a:rPr>
                        <a:t>平台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2621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備註：</a:t>
                      </a:r>
                      <a:endParaRPr lang="en-US" altLang="zh-TW" sz="8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同　步教學：運用視訊在特定的時間線上同步，讓教師與學生同步上課與學習；師生間可作即時溝通與問答，隨時調整授課內容。</a:t>
                      </a:r>
                    </a:p>
                    <a:p>
                      <a:pPr marL="612000" indent="-61200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非同步教學：將課程資料與相關素材「數位化」，包括文字、圖片、聲音或影片等，且將所有的素材整合於網頁中，讓學生以瀏覽課程網站的方式學習，並透過討論區的方式，用文字或音視訊的方式與教師互動。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144000" lvl="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678092014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3E2ACC-0D06-4998-9F9E-8FEC2270FFF8}"/>
              </a:ext>
            </a:extLst>
          </p:cNvPr>
          <p:cNvSpPr/>
          <p:nvPr/>
        </p:nvSpPr>
        <p:spPr>
          <a:xfrm>
            <a:off x="466480" y="2047461"/>
            <a:ext cx="7365555" cy="2613551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9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23C58F-82E0-46A4-A5D8-675D5E55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教學文件區下載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C3ED59-2453-42FA-9342-23804BC9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207505-9C04-4122-9A68-635ADC93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682661-83CE-4E97-A8AB-D687088E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BC7238C-817F-454F-8271-6B824843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04" y="1041861"/>
            <a:ext cx="7719391" cy="532371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954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1C125-8CB5-4CF0-98F3-FD38C100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掌握學生的出席狀況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1AE7EE-D2DF-4BAF-889C-B0023B8B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4BF364-2363-44DD-AC12-516D375F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0DF763-EC7F-406A-9D24-4B45AB97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顯示課程目前在線上用戶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" y="2125267"/>
            <a:ext cx="8478175" cy="3493115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7392133" y="3503526"/>
            <a:ext cx="1260780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顯示目前在課程中的線上成員</a:t>
            </a:r>
          </a:p>
        </p:txBody>
      </p:sp>
      <p:sp>
        <p:nvSpPr>
          <p:cNvPr id="11" name="矩形 10"/>
          <p:cNvSpPr/>
          <p:nvPr/>
        </p:nvSpPr>
        <p:spPr>
          <a:xfrm>
            <a:off x="6343650" y="4556615"/>
            <a:ext cx="2171700" cy="1231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40151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顯示課程目前在線上用戶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4" y="1937246"/>
            <a:ext cx="7543751" cy="14734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47" y="3594762"/>
            <a:ext cx="5681611" cy="23163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989885" y="2601354"/>
            <a:ext cx="1121019" cy="3332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5578719" y="3728968"/>
            <a:ext cx="1674934" cy="22717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矩形圖說文字 2"/>
          <p:cNvSpPr/>
          <p:nvPr/>
        </p:nvSpPr>
        <p:spPr>
          <a:xfrm>
            <a:off x="7939454" y="1694718"/>
            <a:ext cx="1094643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進入課程後，按右上角的</a:t>
            </a:r>
            <a:r>
              <a:rPr lang="en-US" altLang="zh-TW" sz="1200" dirty="0"/>
              <a:t>【</a:t>
            </a:r>
            <a:r>
              <a:rPr lang="zh-TW" altLang="en-US" sz="1200" dirty="0"/>
              <a:t>啟動編輯模式</a:t>
            </a:r>
            <a:r>
              <a:rPr lang="en-US" altLang="zh-TW" sz="1200" dirty="0"/>
              <a:t>】</a:t>
            </a:r>
            <a:r>
              <a:rPr lang="zh-TW" altLang="en-US" sz="1200" dirty="0"/>
              <a:t>鍵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7181117" y="3507653"/>
            <a:ext cx="1536456" cy="1273164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移到最右下方，有</a:t>
            </a:r>
            <a:r>
              <a:rPr lang="en-US" altLang="zh-TW" sz="1200" dirty="0"/>
              <a:t>【</a:t>
            </a:r>
            <a:r>
              <a:rPr lang="zh-TW" altLang="en-US" sz="1200" dirty="0"/>
              <a:t>新增一個區塊</a:t>
            </a:r>
            <a:r>
              <a:rPr lang="en-US" altLang="zh-TW" sz="1200" dirty="0"/>
              <a:t>】</a:t>
            </a:r>
            <a:r>
              <a:rPr lang="zh-TW" altLang="en-US" sz="1200" dirty="0"/>
              <a:t>點選新增中的</a:t>
            </a:r>
            <a:r>
              <a:rPr lang="en-US" altLang="zh-TW" sz="1200" dirty="0"/>
              <a:t>【</a:t>
            </a:r>
            <a:r>
              <a:rPr lang="zh-TW" altLang="en-US" sz="1200" dirty="0"/>
              <a:t>線上用戶</a:t>
            </a:r>
            <a:r>
              <a:rPr lang="en-US" altLang="zh-TW" sz="1200" dirty="0"/>
              <a:t>】</a:t>
            </a:r>
            <a:r>
              <a:rPr lang="zh-TW" altLang="en-US" sz="1200" dirty="0"/>
              <a:t>項目</a:t>
            </a:r>
          </a:p>
        </p:txBody>
      </p:sp>
    </p:spTree>
    <p:extLst>
      <p:ext uri="{BB962C8B-B14F-4D97-AF65-F5344CB8AC3E}">
        <p14:creationId xmlns:p14="http://schemas.microsoft.com/office/powerpoint/2010/main" val="18538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查詢學生學習狀況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0" y="2010927"/>
            <a:ext cx="7448423" cy="3783799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7055957" y="2500189"/>
            <a:ext cx="1260780" cy="906637"/>
          </a:xfrm>
          <a:prstGeom prst="wedgeRectCallout">
            <a:avLst>
              <a:gd name="adj1" fmla="val -61876"/>
              <a:gd name="adj2" fmla="val 93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點選右下角系統管理的</a:t>
            </a:r>
            <a:r>
              <a:rPr lang="en-US" altLang="zh-TW" sz="1200" dirty="0"/>
              <a:t>【</a:t>
            </a:r>
            <a:r>
              <a:rPr lang="zh-TW" altLang="en-US" sz="1200" dirty="0"/>
              <a:t>報表</a:t>
            </a:r>
            <a:r>
              <a:rPr lang="en-US" altLang="zh-TW" sz="1200" dirty="0"/>
              <a:t>】</a:t>
            </a:r>
            <a:r>
              <a:rPr lang="zh-TW" altLang="en-US" sz="1200" dirty="0"/>
              <a:t>中的項目</a:t>
            </a:r>
          </a:p>
        </p:txBody>
      </p:sp>
      <p:sp>
        <p:nvSpPr>
          <p:cNvPr id="11" name="矩形 10"/>
          <p:cNvSpPr/>
          <p:nvPr/>
        </p:nvSpPr>
        <p:spPr>
          <a:xfrm>
            <a:off x="5588045" y="3681132"/>
            <a:ext cx="2171700" cy="2113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6851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查詢學生學習狀況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1" y="2057058"/>
            <a:ext cx="6801440" cy="3943692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952129" y="2680088"/>
            <a:ext cx="1260780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可點選學習追蹤</a:t>
            </a:r>
            <a:r>
              <a:rPr lang="en-US" altLang="zh-TW" sz="1200" dirty="0"/>
              <a:t>(</a:t>
            </a:r>
            <a:r>
              <a:rPr lang="zh-TW" altLang="en-US" sz="1200" dirty="0"/>
              <a:t>週次</a:t>
            </a:r>
            <a:r>
              <a:rPr lang="en-US" altLang="zh-TW" sz="1200" dirty="0"/>
              <a:t>)</a:t>
            </a:r>
            <a:r>
              <a:rPr lang="zh-TW" altLang="en-US" sz="1200" dirty="0"/>
              <a:t>或學習追蹤</a:t>
            </a:r>
            <a:r>
              <a:rPr lang="en-US" altLang="zh-TW" sz="1200" dirty="0"/>
              <a:t>(</a:t>
            </a:r>
            <a:r>
              <a:rPr lang="zh-TW" altLang="en-US" sz="1200" dirty="0"/>
              <a:t>個人</a:t>
            </a:r>
            <a:r>
              <a:rPr lang="en-US" altLang="zh-TW" sz="1200" dirty="0"/>
              <a:t>)</a:t>
            </a:r>
            <a:r>
              <a:rPr lang="zh-TW" altLang="en-US" sz="1200" dirty="0"/>
              <a:t>報表</a:t>
            </a:r>
          </a:p>
        </p:txBody>
      </p:sp>
      <p:sp>
        <p:nvSpPr>
          <p:cNvPr id="11" name="矩形 10"/>
          <p:cNvSpPr/>
          <p:nvPr/>
        </p:nvSpPr>
        <p:spPr>
          <a:xfrm>
            <a:off x="505650" y="3340940"/>
            <a:ext cx="6446479" cy="938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8983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查詢學生學習狀況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539839"/>
            <a:ext cx="7292972" cy="3297841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572131" y="2447932"/>
            <a:ext cx="1731428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報表中的</a:t>
            </a:r>
            <a:r>
              <a:rPr lang="en-US" altLang="zh-TW" sz="1200" dirty="0"/>
              <a:t>【</a:t>
            </a:r>
            <a:r>
              <a:rPr lang="zh-TW" altLang="en-US" sz="1200" dirty="0"/>
              <a:t>日誌</a:t>
            </a:r>
            <a:r>
              <a:rPr lang="en-US" altLang="zh-TW" sz="1200" dirty="0"/>
              <a:t>】</a:t>
            </a:r>
            <a:r>
              <a:rPr lang="zh-TW" altLang="en-US" sz="1200" dirty="0"/>
              <a:t>，可針對時間、參與者、活動顯示資料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364877" y="3660961"/>
            <a:ext cx="6468035" cy="15276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3340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D0E7E-6802-45FF-89D0-353207E6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/>
              <a:t>遠距教學技術協助聯絡窗口</a:t>
            </a:r>
            <a:br>
              <a:rPr lang="en-US" altLang="zh-TW" sz="5000" dirty="0"/>
            </a:br>
            <a:endParaRPr lang="zh-TW" altLang="en-US" sz="5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8A326E-8E71-4521-A9ED-284808B6B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500" dirty="0"/>
              <a:t> 吳意真 </a:t>
            </a:r>
            <a:r>
              <a:rPr lang="en-US" altLang="zh-TW" sz="3500" dirty="0"/>
              <a:t>#6043</a:t>
            </a:r>
            <a:r>
              <a:rPr lang="zh-TW" altLang="en-US" sz="3500" dirty="0"/>
              <a:t>；林斐清 </a:t>
            </a:r>
            <a:r>
              <a:rPr lang="en-US" altLang="zh-TW" sz="3500" dirty="0"/>
              <a:t>#6040 </a:t>
            </a:r>
            <a:endParaRPr lang="zh-TW" altLang="en-US" sz="35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347DFD-5141-48D9-AC62-3BC77A18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2D300B-41CE-4453-BEB4-40CAF6C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0DB6D-E8C4-4AE5-9A63-30A47541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5/17-5/30</a:t>
            </a:r>
            <a:r>
              <a:rPr lang="zh-TW" altLang="en-US" dirty="0"/>
              <a:t>遠距教學原則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DC829E-9CF1-4ECE-916F-81C73FA5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48948"/>
            <a:ext cx="7886700" cy="243165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與學生溝通的重要原則：</a:t>
            </a:r>
            <a:r>
              <a:rPr lang="zh-TW" altLang="en-US" sz="2000" dirty="0"/>
              <a:t>所有的課程均以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dirty="0"/>
              <a:t>數位學習平台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」公告遠距教學的教學方法、評量方式。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FF0000"/>
                </a:solidFill>
              </a:rPr>
              <a:t>至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b="1" dirty="0">
                <a:solidFill>
                  <a:srgbClr val="FF0000"/>
                </a:solidFill>
              </a:rPr>
              <a:t>遠距教學專區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FF0000"/>
                </a:solidFill>
              </a:rPr>
              <a:t>觀看你需要的教學影片</a:t>
            </a:r>
            <a:r>
              <a:rPr lang="en-US" altLang="zh-TW" sz="1600" b="1" dirty="0">
                <a:solidFill>
                  <a:srgbClr val="0070C0"/>
                </a:solidFill>
              </a:rPr>
              <a:t>(</a:t>
            </a:r>
            <a:r>
              <a:rPr lang="en-US" altLang="zh-TW" sz="16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https://ccnews.npust.edu.tw/dir/1272</a:t>
            </a:r>
            <a:r>
              <a:rPr lang="en-US" altLang="zh-TW" sz="1600" u="sng" dirty="0">
                <a:solidFill>
                  <a:srgbClr val="0070C0"/>
                </a:solidFill>
              </a:rPr>
              <a:t>)</a:t>
            </a:r>
          </a:p>
          <a:p>
            <a:r>
              <a:rPr lang="zh-TW" altLang="en-US" sz="2000" dirty="0"/>
              <a:t>教師及學生使用網路教學系統時，應遵守智慧財產權及相關法令規定，不得涉及犯罪或侵害他人權利或著作權之情事。</a:t>
            </a:r>
            <a:endParaRPr lang="en-US" altLang="zh-TW" sz="2000" dirty="0"/>
          </a:p>
          <a:p>
            <a:r>
              <a:rPr lang="zh-TW" altLang="en-US" sz="1800" b="1" dirty="0">
                <a:solidFill>
                  <a:srgbClr val="FF0000"/>
                </a:solidFill>
              </a:rPr>
              <a:t>簡易</a:t>
            </a:r>
            <a:r>
              <a:rPr lang="zh-TW" altLang="en-US" sz="1800" b="1" u="sng" dirty="0">
                <a:solidFill>
                  <a:srgbClr val="FF0000"/>
                </a:solidFill>
              </a:rPr>
              <a:t>非同步遠距教學法</a:t>
            </a:r>
            <a:r>
              <a:rPr lang="en-US" altLang="zh-TW" sz="1800" b="1" dirty="0">
                <a:solidFill>
                  <a:srgbClr val="FF0000"/>
                </a:solidFill>
              </a:rPr>
              <a:t>(A</a:t>
            </a:r>
            <a:r>
              <a:rPr lang="zh-TW" altLang="en-US" sz="1800" b="1" dirty="0">
                <a:solidFill>
                  <a:srgbClr val="FF0000"/>
                </a:solidFill>
              </a:rPr>
              <a:t>方案</a:t>
            </a:r>
            <a:r>
              <a:rPr lang="en-US" altLang="zh-TW" sz="1800" b="1" dirty="0">
                <a:solidFill>
                  <a:srgbClr val="FF0000"/>
                </a:solidFill>
              </a:rPr>
              <a:t>—</a:t>
            </a:r>
            <a:r>
              <a:rPr lang="zh-TW" altLang="en-US" sz="1800" b="1" dirty="0">
                <a:solidFill>
                  <a:srgbClr val="FF0000"/>
                </a:solidFill>
              </a:rPr>
              <a:t>於教學平台上傳教材</a:t>
            </a:r>
            <a:r>
              <a:rPr lang="en-US" altLang="zh-TW" sz="1800" b="1" dirty="0">
                <a:solidFill>
                  <a:srgbClr val="FF0000"/>
                </a:solidFill>
              </a:rPr>
              <a:t>+</a:t>
            </a:r>
            <a:r>
              <a:rPr lang="zh-TW" altLang="en-US" sz="1800" b="1" dirty="0">
                <a:solidFill>
                  <a:srgbClr val="FF0000"/>
                </a:solidFill>
              </a:rPr>
              <a:t>出作業</a:t>
            </a:r>
            <a:r>
              <a:rPr lang="en-US" altLang="zh-TW" sz="1800" b="1" dirty="0">
                <a:solidFill>
                  <a:srgbClr val="FF0000"/>
                </a:solidFill>
              </a:rPr>
              <a:t>)</a:t>
            </a:r>
            <a:endParaRPr lang="en-US" altLang="zh-TW" sz="1800" dirty="0"/>
          </a:p>
          <a:p>
            <a:pPr lvl="1"/>
            <a:r>
              <a:rPr lang="zh-TW" altLang="en-US" sz="1100" dirty="0"/>
              <a:t>僅放簡報或</a:t>
            </a:r>
            <a:r>
              <a:rPr lang="en-US" altLang="zh-TW" sz="1100" dirty="0"/>
              <a:t>pdf</a:t>
            </a:r>
            <a:r>
              <a:rPr lang="zh-TW" altLang="en-US" sz="1100" dirty="0"/>
              <a:t>教材上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100" dirty="0"/>
              <a:t>數位學習平台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」即可，並建置作</a:t>
            </a:r>
            <a:r>
              <a:rPr lang="zh-TW" altLang="en-US" sz="1100" dirty="0"/>
              <a:t>業區，利用作業評量學生學習成果。</a:t>
            </a:r>
            <a:endParaRPr lang="en-US" altLang="zh-TW" sz="1100" dirty="0"/>
          </a:p>
          <a:p>
            <a:endParaRPr lang="en-US" altLang="zh-TW" sz="1400" b="1" dirty="0">
              <a:solidFill>
                <a:srgbClr val="FF0000"/>
              </a:solidFill>
            </a:endParaRPr>
          </a:p>
          <a:p>
            <a:endParaRPr lang="zh-TW" altLang="en-US" sz="1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C16202-967F-4A84-90CF-72DCC023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A2EA62-6692-4BFA-9EDE-D64915E9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A006E23-877F-46F4-8BEE-B4936F06BDFD}"/>
              </a:ext>
            </a:extLst>
          </p:cNvPr>
          <p:cNvSpPr txBox="1">
            <a:spLocks/>
          </p:cNvSpPr>
          <p:nvPr/>
        </p:nvSpPr>
        <p:spPr>
          <a:xfrm>
            <a:off x="628650" y="3802439"/>
            <a:ext cx="7886700" cy="26972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u="sng" dirty="0">
                <a:solidFill>
                  <a:srgbClr val="7030A0"/>
                </a:solidFill>
              </a:rPr>
              <a:t>進階非同步遠距教學法</a:t>
            </a:r>
            <a:r>
              <a:rPr lang="en-US" altLang="zh-TW" b="1" dirty="0">
                <a:solidFill>
                  <a:srgbClr val="7030A0"/>
                </a:solidFill>
              </a:rPr>
              <a:t>(B</a:t>
            </a:r>
            <a:r>
              <a:rPr lang="zh-TW" altLang="en-US" b="1" dirty="0">
                <a:solidFill>
                  <a:srgbClr val="7030A0"/>
                </a:solidFill>
              </a:rPr>
              <a:t>方案</a:t>
            </a:r>
            <a:r>
              <a:rPr lang="en-US" altLang="zh-TW" b="1" dirty="0">
                <a:solidFill>
                  <a:srgbClr val="7030A0"/>
                </a:solidFill>
              </a:rPr>
              <a:t>—</a:t>
            </a:r>
            <a:r>
              <a:rPr lang="zh-TW" altLang="en-US" b="1" dirty="0">
                <a:solidFill>
                  <a:srgbClr val="7030A0"/>
                </a:solidFill>
              </a:rPr>
              <a:t>錄製影片教材</a:t>
            </a:r>
            <a:r>
              <a:rPr lang="en-US" altLang="zh-TW" b="1" dirty="0">
                <a:solidFill>
                  <a:srgbClr val="7030A0"/>
                </a:solidFill>
              </a:rPr>
              <a:t>+</a:t>
            </a:r>
            <a:r>
              <a:rPr lang="zh-TW" altLang="en-US" b="1" dirty="0">
                <a:solidFill>
                  <a:srgbClr val="7030A0"/>
                </a:solidFill>
              </a:rPr>
              <a:t>出作業</a:t>
            </a:r>
            <a:r>
              <a:rPr lang="en-US" altLang="zh-TW" b="1" dirty="0">
                <a:solidFill>
                  <a:srgbClr val="7030A0"/>
                </a:solidFill>
              </a:rPr>
              <a:t>)</a:t>
            </a:r>
            <a:endParaRPr lang="en-US" altLang="zh-TW" dirty="0">
              <a:solidFill>
                <a:srgbClr val="7030A0"/>
              </a:solidFill>
            </a:endParaRPr>
          </a:p>
          <a:p>
            <a:pPr lvl="1"/>
            <a:r>
              <a:rPr lang="zh-TW" altLang="en-US" dirty="0"/>
              <a:t>利用</a:t>
            </a:r>
            <a:r>
              <a:rPr lang="en-US" altLang="zh-TW" b="1" dirty="0" err="1"/>
              <a:t>Evercam</a:t>
            </a:r>
            <a:r>
              <a:rPr lang="zh-TW" altLang="en-US" dirty="0"/>
              <a:t>錄製教學影音檔</a:t>
            </a:r>
            <a:endParaRPr lang="en-US" altLang="zh-TW" dirty="0"/>
          </a:p>
          <a:p>
            <a:pPr lvl="1"/>
            <a:r>
              <a:rPr lang="zh-TW" altLang="en-US" b="1" dirty="0"/>
              <a:t>錄製好的教學影音檔</a:t>
            </a:r>
            <a:r>
              <a:rPr lang="zh-TW" altLang="zh-TW" b="1" kern="100" dirty="0"/>
              <a:t>上傳到</a:t>
            </a:r>
            <a:r>
              <a:rPr lang="en-US" altLang="zh-TW" sz="2100" b="1" kern="100" dirty="0" err="1"/>
              <a:t>Google雲端硬碟</a:t>
            </a:r>
            <a:r>
              <a:rPr lang="zh-TW" altLang="zh-TW" sz="2100" b="1" kern="100" dirty="0"/>
              <a:t>或</a:t>
            </a:r>
            <a:r>
              <a:rPr lang="en-US" altLang="zh-TW" sz="2100" b="1" kern="100" dirty="0" err="1"/>
              <a:t>Youtube</a:t>
            </a:r>
            <a:r>
              <a:rPr lang="zh-TW" altLang="en-US" sz="2100" b="1" kern="100" dirty="0"/>
              <a:t>後</a:t>
            </a:r>
            <a:r>
              <a:rPr lang="zh-TW" altLang="zh-TW" kern="100" dirty="0"/>
              <a:t>，</a:t>
            </a:r>
            <a:r>
              <a:rPr lang="zh-TW" altLang="en-US" b="1" kern="100" dirty="0"/>
              <a:t>再</a:t>
            </a:r>
            <a:r>
              <a:rPr lang="zh-TW" altLang="zh-TW" b="1" kern="100" dirty="0"/>
              <a:t>將影片</a:t>
            </a:r>
            <a:r>
              <a:rPr lang="zh-TW" altLang="en-US" b="1" kern="100" dirty="0"/>
              <a:t>鏈</a:t>
            </a:r>
            <a:r>
              <a:rPr lang="zh-TW" altLang="zh-TW" b="1" kern="100" dirty="0"/>
              <a:t>結新增到本校</a:t>
            </a:r>
            <a:r>
              <a:rPr lang="zh-TW" altLang="en-US" b="1" kern="100" dirty="0"/>
              <a:t>教學</a:t>
            </a:r>
            <a:r>
              <a:rPr lang="zh-TW" altLang="zh-TW" b="1" kern="100" dirty="0"/>
              <a:t>平台</a:t>
            </a:r>
            <a:r>
              <a:rPr lang="en-US" altLang="zh-TW" sz="1600" b="1" kern="100" dirty="0"/>
              <a:t>(</a:t>
            </a:r>
            <a:r>
              <a:rPr lang="zh-TW" altLang="en-US" sz="1600" dirty="0"/>
              <a:t>將錄影檔網址嵌入到</a:t>
            </a:r>
            <a:r>
              <a:rPr lang="en-US" altLang="zh-TW" sz="1600" dirty="0"/>
              <a:t>Moodle</a:t>
            </a:r>
            <a:r>
              <a:rPr lang="zh-TW" altLang="en-US" sz="1600" dirty="0"/>
              <a:t>平台教學影片：</a:t>
            </a:r>
            <a:r>
              <a:rPr lang="en-US" altLang="zh-TW" sz="1600" dirty="0"/>
              <a:t> </a:t>
            </a:r>
            <a:r>
              <a:rPr lang="en-US" altLang="zh-TW" sz="1600" dirty="0">
                <a:hlinkClick r:id="rId3"/>
              </a:rPr>
              <a:t>https://ccnews.npust.edu.tw/media/1237</a:t>
            </a:r>
            <a:r>
              <a:rPr lang="en-US" altLang="zh-TW" sz="1600" b="1" kern="100" dirty="0"/>
              <a:t>)</a:t>
            </a:r>
          </a:p>
          <a:p>
            <a:pPr lvl="1"/>
            <a:r>
              <a:rPr lang="zh-TW" altLang="en-US" dirty="0"/>
              <a:t>錄製好的教學影音檔上傳到</a:t>
            </a:r>
            <a:r>
              <a:rPr lang="zh-TW" altLang="zh-TW" kern="100" dirty="0"/>
              <a:t>數位學習平台雲端硬碟</a:t>
            </a:r>
            <a:endParaRPr lang="zh-TW" altLang="zh-TW" sz="1800" kern="100" dirty="0"/>
          </a:p>
          <a:p>
            <a:pPr lvl="1"/>
            <a:r>
              <a:rPr lang="zh-TW" altLang="en-US" dirty="0"/>
              <a:t>建置作業區，提供學生繳交作業</a:t>
            </a:r>
            <a:endParaRPr lang="en-US" altLang="zh-TW" dirty="0"/>
          </a:p>
          <a:p>
            <a:r>
              <a:rPr lang="zh-TW" altLang="en-US" b="1" u="sng" dirty="0">
                <a:solidFill>
                  <a:srgbClr val="7030A0"/>
                </a:solidFill>
              </a:rPr>
              <a:t>同步遠距教學法</a:t>
            </a:r>
            <a:r>
              <a:rPr lang="en-US" altLang="zh-TW" b="1" u="sng" dirty="0">
                <a:solidFill>
                  <a:srgbClr val="7030A0"/>
                </a:solidFill>
              </a:rPr>
              <a:t>(C</a:t>
            </a:r>
            <a:r>
              <a:rPr lang="zh-TW" altLang="en-US" b="1" u="sng" dirty="0">
                <a:solidFill>
                  <a:srgbClr val="7030A0"/>
                </a:solidFill>
              </a:rPr>
              <a:t>方案</a:t>
            </a:r>
            <a:r>
              <a:rPr lang="en-US" altLang="zh-TW" b="1" u="sng" dirty="0">
                <a:solidFill>
                  <a:srgbClr val="7030A0"/>
                </a:solidFill>
              </a:rPr>
              <a:t>—</a:t>
            </a:r>
            <a:r>
              <a:rPr lang="zh-TW" altLang="en-US" b="1" u="sng" dirty="0">
                <a:solidFill>
                  <a:srgbClr val="7030A0"/>
                </a:solidFill>
              </a:rPr>
              <a:t>即時視訊授課</a:t>
            </a:r>
            <a:r>
              <a:rPr lang="en-US" altLang="zh-TW" b="1" u="sng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zh-TW" altLang="en-US" dirty="0"/>
              <a:t>由教師</a:t>
            </a:r>
            <a:r>
              <a:rPr lang="zh-TW" altLang="en-US" kern="100" dirty="0">
                <a:cs typeface="Times New Roman" panose="02020603050405020304" pitchFamily="18" charset="0"/>
              </a:rPr>
              <a:t>運用熟悉的視訊軟體，於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/>
              <a:t>數位學習平台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」公告特定上線時間、上線方法。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例如：可使用簡易視訊軟體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Meet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，由教師建立新會議室，</a:t>
            </a:r>
            <a:r>
              <a:rPr lang="zh-TW" altLang="en-US" kern="100" dirty="0">
                <a:cs typeface="Times New Roman" panose="02020603050405020304" pitchFamily="18" charset="0"/>
              </a:rPr>
              <a:t>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/>
              <a:t>數位學習平台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」公告會議室的鏈結序號及特定上線時間，學生連上該鏈結序號，</a:t>
            </a:r>
            <a:r>
              <a:rPr lang="zh-TW" altLang="en-US" kern="100" dirty="0">
                <a:cs typeface="Times New Roman" panose="02020603050405020304" pitchFamily="18" charset="0"/>
              </a:rPr>
              <a:t>師生間可即時溝通與問答。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99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41C856-C5FD-4BEB-8FC2-4DF0DB8E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遠距教學專區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7BD738-7613-4AC7-925D-0E1C91C9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2BD578-16AC-4AA3-BD04-F75A4087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4E0BDD-C0B0-456C-ADEB-47A9A61252FE}"/>
              </a:ext>
            </a:extLst>
          </p:cNvPr>
          <p:cNvSpPr/>
          <p:nvPr/>
        </p:nvSpPr>
        <p:spPr>
          <a:xfrm>
            <a:off x="2000594" y="6477588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solidFill>
                  <a:srgbClr val="7030A0"/>
                </a:solidFill>
              </a:rPr>
              <a:t>遠距教學影片專區：</a:t>
            </a:r>
            <a:r>
              <a:rPr lang="en-US" altLang="zh-TW" u="sng" dirty="0">
                <a:solidFill>
                  <a:srgbClr val="7030A0"/>
                </a:solidFill>
              </a:rPr>
              <a:t> </a:t>
            </a:r>
            <a:r>
              <a:rPr lang="en-US" altLang="zh-TW" u="sng" dirty="0">
                <a:solidFill>
                  <a:srgbClr val="7030A0"/>
                </a:solidFill>
                <a:hlinkClick r:id="rId2"/>
              </a:rPr>
              <a:t>https://ccnews.npust.edu.tw/dir/1272</a:t>
            </a:r>
            <a:endParaRPr lang="en-US" altLang="zh-TW" u="sng" dirty="0">
              <a:solidFill>
                <a:srgbClr val="7030A0"/>
              </a:solidFill>
            </a:endParaRPr>
          </a:p>
          <a:p>
            <a:endParaRPr lang="en-US" altLang="zh-TW" u="sng" dirty="0">
              <a:solidFill>
                <a:srgbClr val="7030A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058BC4-4F55-48BB-83F2-B36DB004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015250"/>
            <a:ext cx="7799205" cy="54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2A798-BFF7-4D3A-9617-2515CD30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教師實施遠距教學的注意事項與方法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A27BC0-AE5F-4432-AE91-CF1EFDC9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44" y="1205094"/>
            <a:ext cx="3943350" cy="484751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zh-TW" altLang="en-US" sz="1800" b="1" dirty="0"/>
              <a:t>學習如何進行遠距教學</a:t>
            </a:r>
            <a:endParaRPr lang="en-US" altLang="zh-TW" sz="1800" b="1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如何登入遠距教學影片區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安裝遠距教學軟體及操作影片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非同步遠距教學你需要觀看的教學影片</a:t>
            </a:r>
            <a:endParaRPr lang="en-US" altLang="zh-TW" sz="1600" dirty="0"/>
          </a:p>
          <a:p>
            <a:pPr lvl="2"/>
            <a:r>
              <a:rPr lang="en-US" altLang="zh-TW" sz="1400" dirty="0" err="1"/>
              <a:t>Evercam</a:t>
            </a:r>
            <a:r>
              <a:rPr lang="zh-TW" altLang="en-US" sz="1400" dirty="0"/>
              <a:t>錄製數位教材的方法</a:t>
            </a:r>
            <a:endParaRPr lang="en-US" altLang="zh-TW" sz="1400" dirty="0"/>
          </a:p>
          <a:p>
            <a:pPr lvl="2"/>
            <a:r>
              <a:rPr lang="zh-TW" altLang="en-US" sz="1400" dirty="0"/>
              <a:t>放置數位教材到平台的方式</a:t>
            </a:r>
            <a:endParaRPr lang="en-US" altLang="zh-TW" sz="14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同步遠距教學你需要觀看的教學影片</a:t>
            </a:r>
            <a:endParaRPr lang="en-US" altLang="zh-TW" sz="1600" dirty="0"/>
          </a:p>
          <a:p>
            <a:pPr lvl="2"/>
            <a:r>
              <a:rPr lang="en-US" altLang="zh-TW" sz="1400" dirty="0"/>
              <a:t>Adobe connect</a:t>
            </a:r>
          </a:p>
          <a:p>
            <a:pPr lvl="2"/>
            <a:r>
              <a:rPr lang="en-US" altLang="zh-TW" sz="1400" dirty="0"/>
              <a:t>Microsoft Teams</a:t>
            </a:r>
          </a:p>
          <a:p>
            <a:pPr lvl="2"/>
            <a:r>
              <a:rPr lang="en-US" altLang="zh-TW" sz="1400" dirty="0"/>
              <a:t>Google Meet</a:t>
            </a:r>
          </a:p>
          <a:p>
            <a:pPr lvl="2"/>
            <a:endParaRPr lang="en-US" altLang="zh-TW" sz="1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61E479-75C9-4B12-B7FB-1E74576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E20431-C230-4CA9-B3ED-45F9963B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2C0A893-F278-46E1-9D35-69D6BBC9BFB4}"/>
              </a:ext>
            </a:extLst>
          </p:cNvPr>
          <p:cNvSpPr txBox="1">
            <a:spLocks/>
          </p:cNvSpPr>
          <p:nvPr/>
        </p:nvSpPr>
        <p:spPr>
          <a:xfrm>
            <a:off x="4572000" y="1205093"/>
            <a:ext cx="4034591" cy="257109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1600" b="1" dirty="0"/>
              <a:t>數位學習平台你必須要知道的重要功能</a:t>
            </a:r>
            <a:endParaRPr lang="en-US" altLang="zh-TW" sz="1600" b="1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如何登入數位學習平台教學影片區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放置教材檔案到數位學習平台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放置影片或鏈結到數位學習平台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學生繳交作業區建置</a:t>
            </a:r>
            <a:endParaRPr lang="en-US" altLang="zh-TW" sz="1600" dirty="0"/>
          </a:p>
          <a:p>
            <a:pPr marL="457200" lvl="1" indent="0">
              <a:buNone/>
            </a:pPr>
            <a:endParaRPr lang="en-US" altLang="zh-TW" sz="1600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EF6633A-A779-4199-B93A-04B81EEE1452}"/>
              </a:ext>
            </a:extLst>
          </p:cNvPr>
          <p:cNvSpPr txBox="1">
            <a:spLocks/>
          </p:cNvSpPr>
          <p:nvPr/>
        </p:nvSpPr>
        <p:spPr>
          <a:xfrm>
            <a:off x="4572000" y="3881471"/>
            <a:ext cx="4034591" cy="217113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1600" b="1" dirty="0"/>
              <a:t>掌握學生出席狀況</a:t>
            </a:r>
            <a:endParaRPr lang="en-US" altLang="zh-TW" sz="1600" b="1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開啟顯示課程目前在線上用戶功能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zh-TW" sz="1600" dirty="0"/>
              <a:t>查詢學生學習狀況</a:t>
            </a:r>
            <a:endParaRPr lang="en-US" altLang="zh-TW" sz="1600" dirty="0"/>
          </a:p>
          <a:p>
            <a:pPr lvl="1">
              <a:lnSpc>
                <a:spcPct val="130000"/>
              </a:lnSpc>
            </a:pPr>
            <a:endParaRPr lang="en-US" altLang="zh-TW" sz="1200" b="1" dirty="0"/>
          </a:p>
        </p:txBody>
      </p:sp>
    </p:spTree>
    <p:extLst>
      <p:ext uri="{BB962C8B-B14F-4D97-AF65-F5344CB8AC3E}">
        <p14:creationId xmlns:p14="http://schemas.microsoft.com/office/powerpoint/2010/main" val="37704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1C125-8CB5-4CF0-98F3-FD38C100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學習如何進行遠距教學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1AE7EE-D2DF-4BAF-889C-B0023B8B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4BF364-2363-44DD-AC12-516D375F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0DF763-EC7F-406A-9D24-4B45AB97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9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如何登入遠距教學影片專區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01758"/>
            <a:ext cx="7886700" cy="5426243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554705" y="6264095"/>
            <a:ext cx="4034590" cy="268540"/>
          </a:xfrm>
        </p:spPr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681536" y="6264095"/>
            <a:ext cx="1833813" cy="268540"/>
          </a:xfrm>
        </p:spPr>
        <p:txBody>
          <a:bodyPr/>
          <a:lstStyle/>
          <a:p>
            <a:fld id="{A08248CE-E796-45D7-BBB0-970B2874DD3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28650" y="2057723"/>
            <a:ext cx="2964274" cy="328994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907953" y="2856105"/>
            <a:ext cx="2405668" cy="1875437"/>
            <a:chOff x="967185" y="3583921"/>
            <a:chExt cx="2405668" cy="1875437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312" r="24252" b="16165"/>
            <a:stretch/>
          </p:blipFill>
          <p:spPr>
            <a:xfrm>
              <a:off x="1439779" y="3583921"/>
              <a:ext cx="1524000" cy="156960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67185" y="5155108"/>
              <a:ext cx="2405668" cy="304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600" b="1" dirty="0"/>
                <a:t>師生透過通訊網路、電腦網路、視訊頻道等傳輸媒體，以互動方式進行之教學方式，本單元將提供相關軟體之教學說明。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634067" y="2077601"/>
            <a:ext cx="4881281" cy="328994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/>
          <a:srcRect r="25076"/>
          <a:stretch/>
        </p:blipFill>
        <p:spPr>
          <a:xfrm>
            <a:off x="3592924" y="2238093"/>
            <a:ext cx="5297601" cy="3031446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7854447" y="2910528"/>
            <a:ext cx="846533" cy="186498"/>
            <a:chOff x="7291388" y="4147781"/>
            <a:chExt cx="846533" cy="186498"/>
          </a:xfrm>
        </p:grpSpPr>
        <p:grpSp>
          <p:nvGrpSpPr>
            <p:cNvPr id="23" name="群組 22"/>
            <p:cNvGrpSpPr/>
            <p:nvPr/>
          </p:nvGrpSpPr>
          <p:grpSpPr>
            <a:xfrm>
              <a:off x="7361068" y="4157307"/>
              <a:ext cx="776853" cy="176972"/>
              <a:chOff x="7365831" y="4157307"/>
              <a:chExt cx="776853" cy="176972"/>
            </a:xfrm>
          </p:grpSpPr>
          <p:pic>
            <p:nvPicPr>
              <p:cNvPr id="20" name="圖片 19"/>
              <p:cNvPicPr>
                <a:picLocks noChangeAspect="1"/>
              </p:cNvPicPr>
              <p:nvPr/>
            </p:nvPicPr>
            <p:blipFill rotWithShape="1">
              <a:blip r:embed="rId3"/>
              <a:srcRect l="45085" t="22877" r="43360" b="72580"/>
              <a:stretch/>
            </p:blipFill>
            <p:spPr>
              <a:xfrm>
                <a:off x="7365831" y="4182979"/>
                <a:ext cx="713875" cy="120316"/>
              </a:xfrm>
              <a:prstGeom prst="rect">
                <a:avLst/>
              </a:prstGeom>
            </p:spPr>
          </p:pic>
          <p:sp>
            <p:nvSpPr>
              <p:cNvPr id="22" name="矩形 21"/>
              <p:cNvSpPr/>
              <p:nvPr/>
            </p:nvSpPr>
            <p:spPr>
              <a:xfrm>
                <a:off x="7472363" y="4182979"/>
                <a:ext cx="670321" cy="1203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7394973" y="4157307"/>
                <a:ext cx="607859" cy="17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550" dirty="0"/>
                  <a:t>遠距教學專區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291388" y="4147781"/>
              <a:ext cx="706681" cy="18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294619" y="2174154"/>
            <a:ext cx="2964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/>
              <a:t>首頁</a:t>
            </a:r>
            <a:r>
              <a:rPr lang="en-US" altLang="zh-TW" sz="1100" b="1" dirty="0"/>
              <a:t>&gt;</a:t>
            </a:r>
            <a:r>
              <a:rPr lang="zh-TW" altLang="en-US" sz="1100" b="1" dirty="0"/>
              <a:t>重要站台</a:t>
            </a:r>
            <a:r>
              <a:rPr lang="en-US" altLang="zh-TW" sz="1100" b="1" dirty="0"/>
              <a:t>&gt;</a:t>
            </a:r>
            <a:r>
              <a:rPr lang="zh-TW" altLang="en-US" sz="1100" b="1" dirty="0"/>
              <a:t>數位學習專區</a:t>
            </a:r>
            <a:r>
              <a:rPr lang="en-US" altLang="zh-TW" sz="1100" b="1" dirty="0"/>
              <a:t>&gt;</a:t>
            </a:r>
            <a:r>
              <a:rPr lang="zh-TW" altLang="en-US" sz="1100" b="1" u="sng" dirty="0">
                <a:solidFill>
                  <a:srgbClr val="C00000"/>
                </a:solidFill>
              </a:rPr>
              <a:t>遠距教學專區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634067" y="2196983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>
                <a:hlinkClick r:id="rId4"/>
              </a:rPr>
              <a:t>數位學習平台</a:t>
            </a:r>
            <a:r>
              <a:rPr lang="en-US" altLang="zh-TW" sz="1100" b="1" dirty="0"/>
              <a:t>&gt;</a:t>
            </a:r>
            <a:r>
              <a:rPr lang="zh-TW" altLang="en-US" sz="1100" b="1" u="sng" dirty="0">
                <a:solidFill>
                  <a:srgbClr val="C00000"/>
                </a:solidFill>
              </a:rPr>
              <a:t>遠距教學專區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1C6FB4B-E459-482C-93E4-623B69C2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8634" r="5408"/>
          <a:stretch/>
        </p:blipFill>
        <p:spPr>
          <a:xfrm>
            <a:off x="7404794" y="2775946"/>
            <a:ext cx="1739206" cy="304824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sp>
        <p:nvSpPr>
          <p:cNvPr id="26" name="標題 1">
            <a:extLst>
              <a:ext uri="{FF2B5EF4-FFF2-40B4-BE49-F238E27FC236}">
                <a16:creationId xmlns:a16="http://schemas.microsoft.com/office/drawing/2014/main" id="{F200375E-7FC7-4C00-8A95-F20B56B68310}"/>
              </a:ext>
            </a:extLst>
          </p:cNvPr>
          <p:cNvSpPr txBox="1">
            <a:spLocks/>
          </p:cNvSpPr>
          <p:nvPr/>
        </p:nvSpPr>
        <p:spPr>
          <a:xfrm>
            <a:off x="907953" y="1309596"/>
            <a:ext cx="7886700" cy="532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600" dirty="0"/>
              <a:t>登入數位學習平台即可看到遠距教學專區</a:t>
            </a:r>
            <a:r>
              <a:rPr lang="en-US" altLang="zh-TW" sz="2600" dirty="0"/>
              <a:t>(</a:t>
            </a:r>
            <a:r>
              <a:rPr lang="zh-TW" altLang="en-US" sz="2600" dirty="0"/>
              <a:t>如下鏈結</a:t>
            </a:r>
            <a:r>
              <a:rPr lang="en-US" altLang="zh-TW" sz="2600" dirty="0"/>
              <a:t>)</a:t>
            </a:r>
            <a:r>
              <a:rPr lang="zh-TW" altLang="en-US" sz="2600" dirty="0"/>
              <a:t>，包含遠距教學同步與非同步相關的影片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FBE414-431A-40C3-9E1C-5EFDF997D5EC}"/>
              </a:ext>
            </a:extLst>
          </p:cNvPr>
          <p:cNvSpPr/>
          <p:nvPr/>
        </p:nvSpPr>
        <p:spPr>
          <a:xfrm>
            <a:off x="2129803" y="5683048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solidFill>
                  <a:srgbClr val="7030A0"/>
                </a:solidFill>
              </a:rPr>
              <a:t>遠距教學影片專區：</a:t>
            </a:r>
            <a:r>
              <a:rPr lang="en-US" altLang="zh-TW" u="sng" dirty="0">
                <a:solidFill>
                  <a:srgbClr val="7030A0"/>
                </a:solidFill>
              </a:rPr>
              <a:t> </a:t>
            </a:r>
            <a:r>
              <a:rPr lang="en-US" altLang="zh-TW" u="sng" dirty="0">
                <a:solidFill>
                  <a:srgbClr val="7030A0"/>
                </a:solidFill>
                <a:hlinkClick r:id="rId6"/>
              </a:rPr>
              <a:t>https://ccnews.npust.edu.tw/dir/1272</a:t>
            </a:r>
            <a:endParaRPr lang="en-US" altLang="zh-TW" u="sng" dirty="0">
              <a:solidFill>
                <a:srgbClr val="7030A0"/>
              </a:solidFill>
            </a:endParaRPr>
          </a:p>
          <a:p>
            <a:endParaRPr lang="en-US" altLang="zh-TW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834E2-FA65-40E7-AED2-6814F92C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遠距教學專區三大類影片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AB75B-D55B-4519-95E8-E21B90E8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1617905"/>
          </a:xfrm>
        </p:spPr>
        <p:txBody>
          <a:bodyPr>
            <a:normAutofit/>
          </a:bodyPr>
          <a:lstStyle/>
          <a:p>
            <a:r>
              <a:rPr lang="en-US" altLang="zh-TW" b="1" dirty="0"/>
              <a:t>(1)</a:t>
            </a:r>
            <a:r>
              <a:rPr lang="zh-TW" altLang="en-US" b="1" dirty="0"/>
              <a:t>遠距教學軟體下載與安裝影片</a:t>
            </a:r>
            <a:endParaRPr lang="en-US" altLang="zh-TW" b="1" dirty="0"/>
          </a:p>
          <a:p>
            <a:r>
              <a:rPr lang="en-US" altLang="zh-TW" b="1" dirty="0"/>
              <a:t>(2)</a:t>
            </a:r>
            <a:r>
              <a:rPr lang="zh-TW" altLang="en-US" b="1" dirty="0"/>
              <a:t>非同步遠距教學影片</a:t>
            </a:r>
            <a:endParaRPr lang="en-US" altLang="zh-TW" b="1" dirty="0"/>
          </a:p>
          <a:p>
            <a:r>
              <a:rPr lang="en-US" altLang="zh-TW" b="1" dirty="0"/>
              <a:t>(3)</a:t>
            </a:r>
            <a:r>
              <a:rPr lang="zh-TW" altLang="zh-TW" b="1" dirty="0"/>
              <a:t>同步遠距教學影片</a:t>
            </a:r>
            <a:endParaRPr lang="en-US" altLang="zh-TW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6BEA7A-EB6E-4319-9811-9BB8FBB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6726FD-E0D3-4B86-8BD5-424D6071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E0393EE-B175-4B1E-B034-477FF40B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7" y="2719248"/>
            <a:ext cx="7202905" cy="400222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6EC6B47-959C-456D-9492-4E54A8C4579D}"/>
              </a:ext>
            </a:extLst>
          </p:cNvPr>
          <p:cNvSpPr txBox="1"/>
          <p:nvPr/>
        </p:nvSpPr>
        <p:spPr>
          <a:xfrm>
            <a:off x="3657600" y="3288634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6E5E708-788C-48FA-865A-62D2C9AED945}"/>
              </a:ext>
            </a:extLst>
          </p:cNvPr>
          <p:cNvSpPr txBox="1"/>
          <p:nvPr/>
        </p:nvSpPr>
        <p:spPr>
          <a:xfrm>
            <a:off x="2622884" y="6104022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7DCF93-53D6-4663-9FCE-9FAC77713EA9}"/>
              </a:ext>
            </a:extLst>
          </p:cNvPr>
          <p:cNvSpPr txBox="1"/>
          <p:nvPr/>
        </p:nvSpPr>
        <p:spPr>
          <a:xfrm>
            <a:off x="2622883" y="6328618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D15C64-DAE5-468F-A97B-B06156DC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遠距教學軟體下載與安裝影片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4AE5FC-DB92-4CF7-8506-9790A6966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F7C6F2-8E32-4CAA-BB3D-30EA8BBB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3054C0-FC6A-4FAB-AA98-9B9C5A6A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63ED54-0A19-4A64-9FAA-1B0DB386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07419"/>
            <a:ext cx="7202905" cy="400222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F59F943-E216-41A5-B508-4C1E6D3E8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4347382"/>
            <a:ext cx="8645308" cy="229091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6F6A876-AA01-494D-AC17-809755222AB2}"/>
              </a:ext>
            </a:extLst>
          </p:cNvPr>
          <p:cNvSpPr/>
          <p:nvPr/>
        </p:nvSpPr>
        <p:spPr>
          <a:xfrm>
            <a:off x="3415400" y="1752075"/>
            <a:ext cx="964096" cy="33793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7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新主題顏色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FF6D01"/>
      </a:accent5>
      <a:accent6>
        <a:srgbClr val="46BDC6"/>
      </a:accent6>
      <a:hlink>
        <a:srgbClr val="1155CC"/>
      </a:hlink>
      <a:folHlink>
        <a:srgbClr val="1155CC"/>
      </a:folHlink>
    </a:clrScheme>
    <a:fontScheme name="中文微軟英文羅馬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</TotalTime>
  <Words>1979</Words>
  <Application>Microsoft Office PowerPoint</Application>
  <PresentationFormat>如螢幕大小 (4:3)</PresentationFormat>
  <Paragraphs>207</Paragraphs>
  <Slides>27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Lato</vt:lpstr>
      <vt:lpstr>微軟正黑體</vt:lpstr>
      <vt:lpstr>新細明體</vt:lpstr>
      <vt:lpstr>Arial</vt:lpstr>
      <vt:lpstr>Calibri</vt:lpstr>
      <vt:lpstr>Times New Roman</vt:lpstr>
      <vt:lpstr>Office 佈景主題</vt:lpstr>
      <vt:lpstr>PhotoImpact</vt:lpstr>
      <vt:lpstr>遠距教學授課懶人包</vt:lpstr>
      <vt:lpstr>利用數位學習平台搭配遠距教學，留下教學記錄</vt:lpstr>
      <vt:lpstr>5/17-5/30遠距教學原則</vt:lpstr>
      <vt:lpstr>遠距教學專區</vt:lpstr>
      <vt:lpstr>教師實施遠距教學的注意事項與方法</vt:lpstr>
      <vt:lpstr>學習如何進行遠距教學</vt:lpstr>
      <vt:lpstr>如何登入遠距教學影片專區</vt:lpstr>
      <vt:lpstr>遠距教學專區三大類影片</vt:lpstr>
      <vt:lpstr>(1)遠距教學軟體下載與安裝影片</vt:lpstr>
      <vt:lpstr>非同步教學</vt:lpstr>
      <vt:lpstr>(2)非同步遠距教學影片</vt:lpstr>
      <vt:lpstr>同步遠距教學流程</vt:lpstr>
      <vt:lpstr>(3)同步遠距教學影片</vt:lpstr>
      <vt:lpstr>(3)同步遠距教學-Google Meet教學指引</vt:lpstr>
      <vt:lpstr>數位學習平台你必須要知道的重要功能</vt:lpstr>
      <vt:lpstr>如何登入數位學習平台教學影片專區</vt:lpstr>
      <vt:lpstr>數位學習平台教學影片區</vt:lpstr>
      <vt:lpstr>教學影片區：放置教材或影片到數位學習平台</vt:lpstr>
      <vt:lpstr>教學影片區：其它數位教學功能</vt:lpstr>
      <vt:lpstr>教學文件區下載</vt:lpstr>
      <vt:lpstr>掌握學生的出席狀況</vt:lpstr>
      <vt:lpstr>顯示課程目前在線上用戶(1)</vt:lpstr>
      <vt:lpstr>顯示課程目前在線上用戶(2)</vt:lpstr>
      <vt:lpstr>查詢學生學習狀況(1)</vt:lpstr>
      <vt:lpstr>查詢學生學習狀況(2)</vt:lpstr>
      <vt:lpstr>查詢學生學習狀況(3)</vt:lpstr>
      <vt:lpstr>遠距教學技術協助聯絡窗口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183</cp:revision>
  <cp:lastPrinted>2021-05-17T04:31:26Z</cp:lastPrinted>
  <dcterms:created xsi:type="dcterms:W3CDTF">2020-10-19T02:26:25Z</dcterms:created>
  <dcterms:modified xsi:type="dcterms:W3CDTF">2021-05-17T05:45:56Z</dcterms:modified>
</cp:coreProperties>
</file>